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81813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FF9999"/>
    <a:srgbClr val="FFCC99"/>
    <a:srgbClr val="CC0066"/>
    <a:srgbClr val="95B3D7"/>
    <a:srgbClr val="FFFFCC"/>
    <a:srgbClr val="4BACC6"/>
    <a:srgbClr val="CC66FF"/>
    <a:srgbClr val="31859C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-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28F0E7-1129-40E7-9D2F-9ED77D26345F}" type="doc">
      <dgm:prSet loTypeId="urn:microsoft.com/office/officeart/2005/8/layout/pyramid1" loCatId="pyramid" qsTypeId="urn:microsoft.com/office/officeart/2005/8/quickstyle/3d4" qsCatId="3D" csTypeId="urn:microsoft.com/office/officeart/2005/8/colors/accent4_3" csCatId="accent4" phldr="1"/>
      <dgm:spPr/>
    </dgm:pt>
    <dgm:pt modelId="{EE626133-26BD-4CAC-8DC8-44E47B1C9A1A}">
      <dgm:prSet phldrT="[Tex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es-MX" sz="1100" dirty="0"/>
        </a:p>
      </dgm:t>
    </dgm:pt>
    <dgm:pt modelId="{534A3773-9570-415B-99B4-A88D71C8AC89}" type="parTrans" cxnId="{3F1389F7-FC66-48E8-BB85-856A0A995ADC}">
      <dgm:prSet/>
      <dgm:spPr/>
      <dgm:t>
        <a:bodyPr/>
        <a:lstStyle/>
        <a:p>
          <a:endParaRPr lang="es-MX"/>
        </a:p>
      </dgm:t>
    </dgm:pt>
    <dgm:pt modelId="{FCA910CE-0927-4737-B454-4143684AF607}" type="sibTrans" cxnId="{3F1389F7-FC66-48E8-BB85-856A0A995ADC}">
      <dgm:prSet/>
      <dgm:spPr/>
      <dgm:t>
        <a:bodyPr/>
        <a:lstStyle/>
        <a:p>
          <a:endParaRPr lang="es-MX"/>
        </a:p>
      </dgm:t>
    </dgm:pt>
    <dgm:pt modelId="{862BCAC2-E435-4122-804F-C77B1405B876}">
      <dgm:prSet phldrT="[Texto]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pPr algn="just"/>
          <a:endParaRPr lang="es-MX" dirty="0"/>
        </a:p>
      </dgm:t>
    </dgm:pt>
    <dgm:pt modelId="{64B0F77C-A308-496F-A062-B1ECCCC24312}" type="parTrans" cxnId="{B722A78D-F9AD-4791-AD50-B5321408C939}">
      <dgm:prSet/>
      <dgm:spPr/>
      <dgm:t>
        <a:bodyPr/>
        <a:lstStyle/>
        <a:p>
          <a:endParaRPr lang="es-MX"/>
        </a:p>
      </dgm:t>
    </dgm:pt>
    <dgm:pt modelId="{2F3A4C21-9597-4ABF-8FFA-100FB5D5D84B}" type="sibTrans" cxnId="{B722A78D-F9AD-4791-AD50-B5321408C939}">
      <dgm:prSet/>
      <dgm:spPr/>
      <dgm:t>
        <a:bodyPr/>
        <a:lstStyle/>
        <a:p>
          <a:endParaRPr lang="es-MX"/>
        </a:p>
      </dgm:t>
    </dgm:pt>
    <dgm:pt modelId="{F21C7CE3-8917-483C-A17A-BB346264071F}" type="pres">
      <dgm:prSet presAssocID="{6A28F0E7-1129-40E7-9D2F-9ED77D26345F}" presName="Name0" presStyleCnt="0">
        <dgm:presLayoutVars>
          <dgm:dir/>
          <dgm:animLvl val="lvl"/>
          <dgm:resizeHandles val="exact"/>
        </dgm:presLayoutVars>
      </dgm:prSet>
      <dgm:spPr/>
    </dgm:pt>
    <dgm:pt modelId="{3C204102-9513-4FA2-8C27-A07CBD9AB7C3}" type="pres">
      <dgm:prSet presAssocID="{EE626133-26BD-4CAC-8DC8-44E47B1C9A1A}" presName="Name8" presStyleCnt="0"/>
      <dgm:spPr/>
    </dgm:pt>
    <dgm:pt modelId="{675AD421-85E6-4522-A62D-A27456921905}" type="pres">
      <dgm:prSet presAssocID="{EE626133-26BD-4CAC-8DC8-44E47B1C9A1A}" presName="level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55A0A21-D4D5-4AB2-BB14-6AD9B868D31F}" type="pres">
      <dgm:prSet presAssocID="{EE626133-26BD-4CAC-8DC8-44E47B1C9A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739F25-9C52-4AB2-84AE-97B43D5EDBCD}" type="pres">
      <dgm:prSet presAssocID="{862BCAC2-E435-4122-804F-C77B1405B876}" presName="Name8" presStyleCnt="0"/>
      <dgm:spPr/>
    </dgm:pt>
    <dgm:pt modelId="{25D1550A-7F11-479E-8D09-503483730B08}" type="pres">
      <dgm:prSet presAssocID="{862BCAC2-E435-4122-804F-C77B1405B876}" presName="level" presStyleLbl="node1" presStyleIdx="1" presStyleCnt="2" custScaleY="47670" custLinFactNeighborY="-1785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DE854D-EA47-4093-8114-275A631AE7DF}" type="pres">
      <dgm:prSet presAssocID="{862BCAC2-E435-4122-804F-C77B1405B87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E6D494C-2B4E-4448-AB7F-1F475E0A4F09}" type="presOf" srcId="{EE626133-26BD-4CAC-8DC8-44E47B1C9A1A}" destId="{675AD421-85E6-4522-A62D-A27456921905}" srcOrd="0" destOrd="0" presId="urn:microsoft.com/office/officeart/2005/8/layout/pyramid1"/>
    <dgm:cxn modelId="{C727A3D3-00EB-4321-8B76-1015D78F6A09}" type="presOf" srcId="{862BCAC2-E435-4122-804F-C77B1405B876}" destId="{25D1550A-7F11-479E-8D09-503483730B08}" srcOrd="0" destOrd="0" presId="urn:microsoft.com/office/officeart/2005/8/layout/pyramid1"/>
    <dgm:cxn modelId="{A67B081D-B167-4C71-8854-023327B210F4}" type="presOf" srcId="{6A28F0E7-1129-40E7-9D2F-9ED77D26345F}" destId="{F21C7CE3-8917-483C-A17A-BB346264071F}" srcOrd="0" destOrd="0" presId="urn:microsoft.com/office/officeart/2005/8/layout/pyramid1"/>
    <dgm:cxn modelId="{41BA3237-9835-4141-AB58-FEBB6393AE07}" type="presOf" srcId="{862BCAC2-E435-4122-804F-C77B1405B876}" destId="{2EDE854D-EA47-4093-8114-275A631AE7DF}" srcOrd="1" destOrd="0" presId="urn:microsoft.com/office/officeart/2005/8/layout/pyramid1"/>
    <dgm:cxn modelId="{B722A78D-F9AD-4791-AD50-B5321408C939}" srcId="{6A28F0E7-1129-40E7-9D2F-9ED77D26345F}" destId="{862BCAC2-E435-4122-804F-C77B1405B876}" srcOrd="1" destOrd="0" parTransId="{64B0F77C-A308-496F-A062-B1ECCCC24312}" sibTransId="{2F3A4C21-9597-4ABF-8FFA-100FB5D5D84B}"/>
    <dgm:cxn modelId="{3F1389F7-FC66-48E8-BB85-856A0A995ADC}" srcId="{6A28F0E7-1129-40E7-9D2F-9ED77D26345F}" destId="{EE626133-26BD-4CAC-8DC8-44E47B1C9A1A}" srcOrd="0" destOrd="0" parTransId="{534A3773-9570-415B-99B4-A88D71C8AC89}" sibTransId="{FCA910CE-0927-4737-B454-4143684AF607}"/>
    <dgm:cxn modelId="{FF03B0AA-46DA-4CCE-8072-01F4709C4099}" type="presOf" srcId="{EE626133-26BD-4CAC-8DC8-44E47B1C9A1A}" destId="{755A0A21-D4D5-4AB2-BB14-6AD9B868D31F}" srcOrd="1" destOrd="0" presId="urn:microsoft.com/office/officeart/2005/8/layout/pyramid1"/>
    <dgm:cxn modelId="{67E5E65C-EA48-45E1-9B9E-03E537B5E143}" type="presParOf" srcId="{F21C7CE3-8917-483C-A17A-BB346264071F}" destId="{3C204102-9513-4FA2-8C27-A07CBD9AB7C3}" srcOrd="0" destOrd="0" presId="urn:microsoft.com/office/officeart/2005/8/layout/pyramid1"/>
    <dgm:cxn modelId="{FD748E2B-7501-4D83-BC7C-8912229BF7A7}" type="presParOf" srcId="{3C204102-9513-4FA2-8C27-A07CBD9AB7C3}" destId="{675AD421-85E6-4522-A62D-A27456921905}" srcOrd="0" destOrd="0" presId="urn:microsoft.com/office/officeart/2005/8/layout/pyramid1"/>
    <dgm:cxn modelId="{270E786C-CB0C-4AC8-93B4-774486AB290F}" type="presParOf" srcId="{3C204102-9513-4FA2-8C27-A07CBD9AB7C3}" destId="{755A0A21-D4D5-4AB2-BB14-6AD9B868D31F}" srcOrd="1" destOrd="0" presId="urn:microsoft.com/office/officeart/2005/8/layout/pyramid1"/>
    <dgm:cxn modelId="{130911A7-8EB1-4204-A277-D8E5D0C193D1}" type="presParOf" srcId="{F21C7CE3-8917-483C-A17A-BB346264071F}" destId="{C6739F25-9C52-4AB2-84AE-97B43D5EDBCD}" srcOrd="1" destOrd="0" presId="urn:microsoft.com/office/officeart/2005/8/layout/pyramid1"/>
    <dgm:cxn modelId="{D5432CF9-C825-4EB4-BC27-E2A1B9A01260}" type="presParOf" srcId="{C6739F25-9C52-4AB2-84AE-97B43D5EDBCD}" destId="{25D1550A-7F11-479E-8D09-503483730B08}" srcOrd="0" destOrd="0" presId="urn:microsoft.com/office/officeart/2005/8/layout/pyramid1"/>
    <dgm:cxn modelId="{74429DB4-CFA7-45C8-93BA-6426E5F39B02}" type="presParOf" srcId="{C6739F25-9C52-4AB2-84AE-97B43D5EDBCD}" destId="{2EDE854D-EA47-4093-8114-275A631AE7DF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5AD421-85E6-4522-A62D-A27456921905}">
      <dsp:nvSpPr>
        <dsp:cNvPr id="0" name=""/>
        <dsp:cNvSpPr/>
      </dsp:nvSpPr>
      <dsp:spPr>
        <a:xfrm>
          <a:off x="1173883" y="0"/>
          <a:ext cx="4925040" cy="3315869"/>
        </a:xfrm>
        <a:prstGeom prst="trapezoid">
          <a:avLst>
            <a:gd name="adj" fmla="val 74265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just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100" kern="1200" dirty="0"/>
        </a:p>
      </dsp:txBody>
      <dsp:txXfrm>
        <a:off x="1173883" y="0"/>
        <a:ext cx="4925040" cy="3315869"/>
      </dsp:txXfrm>
    </dsp:sp>
    <dsp:sp modelId="{25D1550A-7F11-479E-8D09-503483730B08}">
      <dsp:nvSpPr>
        <dsp:cNvPr id="0" name=""/>
        <dsp:cNvSpPr/>
      </dsp:nvSpPr>
      <dsp:spPr>
        <a:xfrm>
          <a:off x="0" y="3256680"/>
          <a:ext cx="7272808" cy="1580674"/>
        </a:xfrm>
        <a:prstGeom prst="trapezoid">
          <a:avLst>
            <a:gd name="adj" fmla="val 74265"/>
          </a:avLst>
        </a:prstGeom>
        <a:solidFill>
          <a:schemeClr val="accent3">
            <a:lumMod val="40000"/>
            <a:lumOff val="6000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just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6500" kern="1200" dirty="0"/>
        </a:p>
      </dsp:txBody>
      <dsp:txXfrm>
        <a:off x="1272741" y="3256680"/>
        <a:ext cx="4727325" cy="15806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058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3876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2084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05964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115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903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8649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26145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76180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275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4265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972492-322C-4C27-B382-CFF8D10B9CD1}" type="datetimeFigureOut">
              <a:rPr lang="es-MX" smtClean="0"/>
              <a:t>31/07/2013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55277-6668-49E3-9A43-82E52F0CA59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52864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1.gi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0" y="-4524"/>
            <a:ext cx="9144000" cy="548680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4000" b="1" dirty="0" smtClean="0"/>
              <a:t>PIRÁMIDE DE LA MEJORA EDUCATIVA</a:t>
            </a:r>
            <a:endParaRPr lang="es-MX" sz="4000" b="1" dirty="0"/>
          </a:p>
        </p:txBody>
      </p:sp>
      <p:sp>
        <p:nvSpPr>
          <p:cNvPr id="5" name="4 Título"/>
          <p:cNvSpPr txBox="1">
            <a:spLocks/>
          </p:cNvSpPr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050" b="1" dirty="0">
                <a:solidFill>
                  <a:srgbClr val="7030A0"/>
                </a:solidFill>
                <a:latin typeface="+mn-lt"/>
              </a:rPr>
              <a:t>Reunión Nacional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con </a:t>
            </a:r>
            <a:r>
              <a:rPr lang="es-MX" sz="1050" b="1" dirty="0">
                <a:solidFill>
                  <a:srgbClr val="7030A0"/>
                </a:solidFill>
                <a:latin typeface="+mn-lt"/>
              </a:rPr>
              <a:t>Responsables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 de Educación Inicial y </a:t>
            </a:r>
            <a:r>
              <a:rPr lang="es-MX" sz="1050" b="1" dirty="0">
                <a:solidFill>
                  <a:srgbClr val="7030A0"/>
                </a:solidFill>
                <a:latin typeface="+mn-lt"/>
              </a:rPr>
              <a:t>Representantes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de Instituciones / Julio 2013 / </a:t>
            </a:r>
            <a:r>
              <a:rPr lang="es-MX" sz="1050" b="1" dirty="0">
                <a:solidFill>
                  <a:srgbClr val="0070C0"/>
                </a:solidFill>
                <a:latin typeface="+mn-lt"/>
              </a:rPr>
              <a:t>Un nuevo enfoque de </a:t>
            </a:r>
            <a:r>
              <a:rPr lang="es-MX" sz="1050" b="1" dirty="0" smtClean="0">
                <a:solidFill>
                  <a:srgbClr val="0070C0"/>
                </a:solidFill>
                <a:latin typeface="+mn-lt"/>
              </a:rPr>
              <a:t>trabajo </a:t>
            </a:r>
            <a:r>
              <a:rPr lang="es-MX" sz="1050" b="1" dirty="0">
                <a:solidFill>
                  <a:srgbClr val="0070C0"/>
                </a:solidFill>
                <a:latin typeface="+mn-lt"/>
              </a:rPr>
              <a:t>para la Educación Inicial </a:t>
            </a:r>
          </a:p>
        </p:txBody>
      </p:sp>
      <p:graphicFrame>
        <p:nvGraphicFramePr>
          <p:cNvPr id="6" name="5 Diagrama"/>
          <p:cNvGraphicFramePr/>
          <p:nvPr>
            <p:extLst>
              <p:ext uri="{D42A27DB-BD31-4B8C-83A1-F6EECF244321}">
                <p14:modId xmlns:p14="http://schemas.microsoft.com/office/powerpoint/2010/main" val="2083891495"/>
              </p:ext>
            </p:extLst>
          </p:nvPr>
        </p:nvGraphicFramePr>
        <p:xfrm>
          <a:off x="1547664" y="764704"/>
          <a:ext cx="7272808" cy="4896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283968" y="1723162"/>
            <a:ext cx="1800200" cy="2392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Sistema de atención interinstitucional articulado.</a:t>
            </a:r>
          </a:p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Evaluación continua.</a:t>
            </a:r>
          </a:p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Involucramiento de las familias.</a:t>
            </a:r>
          </a:p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Materiales pertinentes.</a:t>
            </a:r>
          </a:p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Currículum alineado a básica.</a:t>
            </a:r>
          </a:p>
          <a:p>
            <a:pPr marL="171450" lvl="0" indent="-171450" algn="just">
              <a:buBlip>
                <a:blip r:embed="rId7"/>
              </a:buBlip>
            </a:pPr>
            <a:r>
              <a:rPr lang="es-MX" sz="1150" b="1" dirty="0" smtClean="0">
                <a:solidFill>
                  <a:schemeClr val="accent3">
                    <a:lumMod val="50000"/>
                  </a:schemeClr>
                </a:solidFill>
              </a:rPr>
              <a:t>Desarrollo profesional continuo .  </a:t>
            </a:r>
          </a:p>
          <a:p>
            <a:pPr marL="171450" lvl="0" indent="-171450" algn="just">
              <a:buBlip>
                <a:blip r:embed="rId7"/>
              </a:buBlip>
            </a:pPr>
            <a:endParaRPr lang="es-MX" sz="115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171450" indent="-171450">
              <a:buBlip>
                <a:blip r:embed="rId7"/>
              </a:buBlip>
            </a:pPr>
            <a:endParaRPr lang="es-MX" sz="115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2699792" y="4204245"/>
            <a:ext cx="5112568" cy="138499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marL="171450" lvl="0" indent="-171450" algn="just">
              <a:buBlip>
                <a:blip r:embed="rId8"/>
              </a:buBlip>
            </a:pP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Reconocer a las niñas y los niños de 0 a 3 años como personas con derechos. </a:t>
            </a:r>
          </a:p>
          <a:p>
            <a:pPr marL="171450" indent="-171450" algn="just">
              <a:buBlip>
                <a:blip r:embed="rId8"/>
              </a:buBlip>
            </a:pPr>
            <a:r>
              <a:rPr lang="es-MX" sz="1200" b="1" dirty="0">
                <a:solidFill>
                  <a:schemeClr val="accent2">
                    <a:lumMod val="50000"/>
                  </a:schemeClr>
                </a:solidFill>
              </a:rPr>
              <a:t>Atención a las necesidades básicas de alimentación, </a:t>
            </a: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salud y seguridad.</a:t>
            </a:r>
          </a:p>
          <a:p>
            <a:pPr marL="171450" lvl="0" indent="-171450" algn="just">
              <a:buBlip>
                <a:blip r:embed="rId8"/>
              </a:buBlip>
            </a:pP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Acceso al Centro de Atención sin discriminación. </a:t>
            </a:r>
          </a:p>
          <a:p>
            <a:pPr marL="171450" lvl="0" indent="-171450" algn="just">
              <a:buBlip>
                <a:blip r:embed="rId8"/>
              </a:buBlip>
            </a:pP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Énfasis </a:t>
            </a:r>
            <a:r>
              <a:rPr lang="es-MX" sz="1200" b="1" dirty="0">
                <a:solidFill>
                  <a:schemeClr val="accent2">
                    <a:lumMod val="50000"/>
                  </a:schemeClr>
                </a:solidFill>
              </a:rPr>
              <a:t>en el vínculo afectivo.</a:t>
            </a:r>
          </a:p>
          <a:p>
            <a:pPr marL="171450" lvl="0" indent="-171450" algn="just">
              <a:buBlip>
                <a:blip r:embed="rId8"/>
              </a:buBlip>
            </a:pP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Experiencias con intención pedagógica .</a:t>
            </a:r>
          </a:p>
          <a:p>
            <a:pPr marL="171450" lvl="0" indent="-171450" algn="just">
              <a:buBlip>
                <a:blip r:embed="rId8"/>
              </a:buBlip>
            </a:pPr>
            <a:r>
              <a:rPr lang="es-MX" sz="1200" b="1" dirty="0" smtClean="0">
                <a:solidFill>
                  <a:schemeClr val="accent2">
                    <a:lumMod val="50000"/>
                  </a:schemeClr>
                </a:solidFill>
              </a:rPr>
              <a:t>Trabajo  con libros  y acercamiento a la lectura.</a:t>
            </a:r>
          </a:p>
        </p:txBody>
      </p:sp>
      <p:sp>
        <p:nvSpPr>
          <p:cNvPr id="10" name="9 Flecha izquierda"/>
          <p:cNvSpPr/>
          <p:nvPr/>
        </p:nvSpPr>
        <p:spPr>
          <a:xfrm>
            <a:off x="6732240" y="1484784"/>
            <a:ext cx="2160240" cy="1607716"/>
          </a:xfrm>
          <a:prstGeom prst="leftArrow">
            <a:avLst/>
          </a:prstGeom>
          <a:solidFill>
            <a:srgbClr val="FF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3">
                    <a:lumMod val="50000"/>
                  </a:schemeClr>
                </a:solidFill>
              </a:rPr>
              <a:t>Intervenciones de segundo orden </a:t>
            </a:r>
            <a:endParaRPr lang="es-MX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10 Flecha derecha"/>
          <p:cNvSpPr/>
          <p:nvPr/>
        </p:nvSpPr>
        <p:spPr>
          <a:xfrm>
            <a:off x="292555" y="3861048"/>
            <a:ext cx="1759165" cy="1584176"/>
          </a:xfrm>
          <a:prstGeom prst="rightArrow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Lo básico a garantizar </a:t>
            </a:r>
            <a:endParaRPr lang="es-MX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8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-2270" y="-28758"/>
            <a:ext cx="9144000" cy="10752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4000" b="1" dirty="0"/>
          </a:p>
        </p:txBody>
      </p:sp>
      <p:sp>
        <p:nvSpPr>
          <p:cNvPr id="7" name="6 CuadroTexto"/>
          <p:cNvSpPr txBox="1"/>
          <p:nvPr/>
        </p:nvSpPr>
        <p:spPr>
          <a:xfrm>
            <a:off x="4427984" y="190381"/>
            <a:ext cx="471601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 smtClean="0">
                <a:solidFill>
                  <a:srgbClr val="7030A0"/>
                </a:solidFill>
              </a:rPr>
              <a:t>Aspectos básicos que fortalecen  o disminuyen las posibilidades de aprender</a:t>
            </a:r>
            <a:endParaRPr lang="es-MX" sz="2000" b="1" dirty="0">
              <a:solidFill>
                <a:srgbClr val="7030A0"/>
              </a:solidFill>
            </a:endParaRPr>
          </a:p>
        </p:txBody>
      </p:sp>
      <p:graphicFrame>
        <p:nvGraphicFramePr>
          <p:cNvPr id="10" name="9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0776245"/>
              </p:ext>
            </p:extLst>
          </p:nvPr>
        </p:nvGraphicFramePr>
        <p:xfrm>
          <a:off x="26694" y="1340768"/>
          <a:ext cx="9117306" cy="47468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365"/>
                <a:gridCol w="864096"/>
                <a:gridCol w="936104"/>
                <a:gridCol w="1008112"/>
                <a:gridCol w="870629"/>
              </a:tblGrid>
              <a:tr h="432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endParaRPr lang="es-MX" sz="1600" b="1" dirty="0" smtClean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s-MX" sz="16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Normalidad mínima en los Centros de Atención</a:t>
                      </a:r>
                    </a:p>
                    <a:p>
                      <a:pPr marL="263525" indent="-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Nunca</a:t>
                      </a: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Casi nunca</a:t>
                      </a: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Casi siempre</a:t>
                      </a: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MX" sz="16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Siempre</a:t>
                      </a: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708640">
                <a:tc>
                  <a:txBody>
                    <a:bodyPr/>
                    <a:lstStyle/>
                    <a:p>
                      <a:pPr marL="263525" indent="-263525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Los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Agentes Educativos del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Centro de Atención  reconocen a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las niñas y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niños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de 0 a 3 años de edad como personas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con derechos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63525" indent="-263525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792088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El Centro de Atención garantiza el cumplimiento de las necesidades básicas de alimentación, salud y seguridad de los niños y las niñas de 0 a 3 años de edad. 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2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576064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3"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niñas y los niños de 0 a 3 años de edad tienen acceso al Centro de Atención sin discriminación alguna.</a:t>
                      </a:r>
                      <a:endParaRPr lang="es-MX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3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3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3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3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4"/>
                      </a:pP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Los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Agentes Educativos del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Centro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de Atención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establecen vínculos afectivos con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toda</a:t>
                      </a:r>
                      <a:r>
                        <a:rPr lang="es-MX" sz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es-MX" sz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las niñas </a:t>
                      </a:r>
                      <a:r>
                        <a:rPr lang="es-MX" sz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</a:rPr>
                        <a:t>y los niños con los que interactúan cotidianamente.</a:t>
                      </a:r>
                      <a:endParaRPr lang="es-MX" sz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4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4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4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4"/>
                      </a:pPr>
                      <a:endParaRPr lang="es-MX" sz="16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504056"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r>
                        <a:rPr lang="es-MX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Todos los Centros de Atención ofrecen experiencias con intención pedagógica.</a:t>
                      </a:r>
                      <a:endParaRPr lang="es-MX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arenR" startAt="5"/>
                        <a:tabLst/>
                        <a:defRPr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  <a:tr h="786368"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6"/>
                      </a:pPr>
                      <a:r>
                        <a:rPr lang="es-MX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</a:t>
                      </a:r>
                      <a:r>
                        <a:rPr lang="es-MX" sz="1200" b="1" kern="1200" baseline="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el Centro de Atención se </a:t>
                      </a:r>
                      <a:r>
                        <a:rPr lang="es-MX" sz="1200" b="1" kern="1200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desarrollan actividades con libros y de acercamiento  a la lectura.</a:t>
                      </a:r>
                      <a:endParaRPr lang="es-MX" sz="12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6"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6"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6"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just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+mj-lt"/>
                        <a:buAutoNum type="arabicParenR" startAt="6"/>
                      </a:pPr>
                      <a:endParaRPr lang="es-MX" sz="1600" b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8149" marR="58149" marT="0" marB="0" anchor="ctr">
                    <a:solidFill>
                      <a:schemeClr val="bg2">
                        <a:lumMod val="75000"/>
                        <a:alpha val="65098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" name="1 CuadroTexto"/>
          <p:cNvSpPr txBox="1"/>
          <p:nvPr/>
        </p:nvSpPr>
        <p:spPr>
          <a:xfrm>
            <a:off x="107504" y="44624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b="1" dirty="0" smtClean="0">
                <a:solidFill>
                  <a:schemeClr val="bg1"/>
                </a:solidFill>
              </a:rPr>
              <a:t>¿Qué debemos garantizar?</a:t>
            </a:r>
            <a:br>
              <a:rPr lang="es-MX" sz="2800" b="1" dirty="0" smtClean="0">
                <a:solidFill>
                  <a:schemeClr val="bg1"/>
                </a:solidFill>
              </a:rPr>
            </a:br>
            <a:endParaRPr lang="es-MX" sz="800" b="1" dirty="0" smtClean="0">
              <a:solidFill>
                <a:schemeClr val="bg1"/>
              </a:solidFill>
            </a:endParaRPr>
          </a:p>
          <a:p>
            <a:r>
              <a:rPr lang="es-MX" sz="2400" dirty="0" smtClean="0">
                <a:solidFill>
                  <a:schemeClr val="bg1"/>
                </a:solidFill>
              </a:rPr>
              <a:t>Agosto 2013-Enero 2014</a:t>
            </a:r>
            <a:endParaRPr lang="es-MX" sz="2400" dirty="0">
              <a:solidFill>
                <a:schemeClr val="bg1"/>
              </a:solidFill>
            </a:endParaRPr>
          </a:p>
        </p:txBody>
      </p:sp>
      <p:sp>
        <p:nvSpPr>
          <p:cNvPr id="8" name="4 Título"/>
          <p:cNvSpPr txBox="1">
            <a:spLocks/>
          </p:cNvSpPr>
          <p:nvPr/>
        </p:nvSpPr>
        <p:spPr>
          <a:xfrm>
            <a:off x="-2270" y="6379504"/>
            <a:ext cx="9144000" cy="3326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s-MX" sz="1050" b="1" dirty="0">
                <a:solidFill>
                  <a:srgbClr val="7030A0"/>
                </a:solidFill>
                <a:latin typeface="+mn-lt"/>
              </a:rPr>
              <a:t>Reunión Nacional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con </a:t>
            </a:r>
            <a:r>
              <a:rPr lang="es-MX" sz="1050" b="1" dirty="0">
                <a:solidFill>
                  <a:srgbClr val="7030A0"/>
                </a:solidFill>
                <a:latin typeface="+mn-lt"/>
              </a:rPr>
              <a:t>Responsables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 de Educación Inicial y </a:t>
            </a:r>
            <a:r>
              <a:rPr lang="es-MX" sz="1050" b="1" dirty="0">
                <a:solidFill>
                  <a:srgbClr val="7030A0"/>
                </a:solidFill>
                <a:latin typeface="+mn-lt"/>
              </a:rPr>
              <a:t>Representantes </a:t>
            </a:r>
            <a:r>
              <a:rPr lang="es-MX" sz="1050" b="1" dirty="0" smtClean="0">
                <a:solidFill>
                  <a:srgbClr val="7030A0"/>
                </a:solidFill>
                <a:latin typeface="+mn-lt"/>
              </a:rPr>
              <a:t>de Instituciones / Julio 2013 / </a:t>
            </a:r>
            <a:r>
              <a:rPr lang="es-MX" sz="1050" b="1" dirty="0">
                <a:solidFill>
                  <a:srgbClr val="0070C0"/>
                </a:solidFill>
                <a:latin typeface="+mn-lt"/>
              </a:rPr>
              <a:t>Un nuevo enfoque de </a:t>
            </a:r>
            <a:r>
              <a:rPr lang="es-MX" sz="1050" b="1" dirty="0" smtClean="0">
                <a:solidFill>
                  <a:srgbClr val="0070C0"/>
                </a:solidFill>
                <a:latin typeface="+mn-lt"/>
              </a:rPr>
              <a:t>trabajo </a:t>
            </a:r>
            <a:r>
              <a:rPr lang="es-MX" sz="1050" b="1" dirty="0">
                <a:solidFill>
                  <a:srgbClr val="0070C0"/>
                </a:solidFill>
                <a:latin typeface="+mn-lt"/>
              </a:rPr>
              <a:t>para la Educación Inicial </a:t>
            </a:r>
          </a:p>
        </p:txBody>
      </p:sp>
    </p:spTree>
    <p:extLst>
      <p:ext uri="{BB962C8B-B14F-4D97-AF65-F5344CB8AC3E}">
        <p14:creationId xmlns:p14="http://schemas.microsoft.com/office/powerpoint/2010/main" val="58985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</Template>
  <TotalTime>532</TotalTime>
  <Words>301</Words>
  <Application>Microsoft Office PowerPoint</Application>
  <PresentationFormat>Presentación en pantalla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Secretaria de Educacion Publica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PATRICIA SILVA REYES</dc:creator>
  <cp:lastModifiedBy>raul312.eventos</cp:lastModifiedBy>
  <cp:revision>42</cp:revision>
  <cp:lastPrinted>2013-07-31T15:35:28Z</cp:lastPrinted>
  <dcterms:created xsi:type="dcterms:W3CDTF">2013-06-28T17:04:17Z</dcterms:created>
  <dcterms:modified xsi:type="dcterms:W3CDTF">2013-07-31T16:03:07Z</dcterms:modified>
</cp:coreProperties>
</file>