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81" r:id="rId4"/>
    <p:sldId id="275" r:id="rId5"/>
    <p:sldId id="282" r:id="rId6"/>
    <p:sldId id="276" r:id="rId7"/>
    <p:sldId id="277" r:id="rId8"/>
    <p:sldId id="278" r:id="rId9"/>
    <p:sldId id="279" r:id="rId10"/>
    <p:sldId id="283" r:id="rId11"/>
    <p:sldId id="284" r:id="rId12"/>
    <p:sldId id="285" r:id="rId13"/>
    <p:sldId id="286" r:id="rId14"/>
    <p:sldId id="292" r:id="rId15"/>
    <p:sldId id="287" r:id="rId16"/>
    <p:sldId id="288" r:id="rId17"/>
    <p:sldId id="289" r:id="rId18"/>
    <p:sldId id="290" r:id="rId19"/>
    <p:sldId id="257" r:id="rId20"/>
    <p:sldId id="258" r:id="rId21"/>
    <p:sldId id="262" r:id="rId22"/>
    <p:sldId id="263" r:id="rId23"/>
    <p:sldId id="264" r:id="rId24"/>
    <p:sldId id="265" r:id="rId25"/>
    <p:sldId id="266" r:id="rId26"/>
    <p:sldId id="267" r:id="rId27"/>
    <p:sldId id="268" r:id="rId28"/>
    <p:sldId id="269" r:id="rId29"/>
    <p:sldId id="272" r:id="rId30"/>
    <p:sldId id="273" r:id="rId3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A4793F48-C659-4CE1-8DB8-D16B68067961}" type="datetimeFigureOut">
              <a:rPr lang="es-ES"/>
              <a:pPr>
                <a:defRPr/>
              </a:pPr>
              <a:t>14/08/2013</a:t>
            </a:fld>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3ADF7CAA-BFB1-4EEE-A0D1-D7CA4CB6F644}"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1A9BAC8-31D7-428F-91C3-F4F0746FF862}" type="datetimeFigureOut">
              <a:rPr lang="es-ES"/>
              <a:pPr>
                <a:defRPr/>
              </a:pPr>
              <a:t>14/08/2013</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63280679-4792-4A20-BD09-ABA4A158DB55}"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A7F3BED7-E1AE-4316-9498-CB99BC5EA739}" type="datetimeFigureOut">
              <a:rPr lang="es-ES"/>
              <a:pPr>
                <a:defRPr/>
              </a:pPr>
              <a:t>14/08/2013</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66EF5900-A444-4892-BA21-86FA80647C87}"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D036816-4CAD-481E-A2CB-1DB3DFF00ABF}" type="datetimeFigureOut">
              <a:rPr lang="es-ES"/>
              <a:pPr>
                <a:defRPr/>
              </a:pPr>
              <a:t>14/08/2013</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A7ED8B7B-010C-4317-9412-F9A091BDA8A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12538E5-7EE6-48AA-B975-C1E859F65B5C}" type="datetimeFigureOut">
              <a:rPr lang="es-ES"/>
              <a:pPr>
                <a:defRPr/>
              </a:pPr>
              <a:t>14/08/2013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6E9CC9A-D1CD-41BD-8F87-CC1E9B354ECB}"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6696D877-E851-44C4-898B-84006C90B438}" type="datetimeFigureOut">
              <a:rPr lang="es-ES"/>
              <a:pPr>
                <a:defRPr/>
              </a:pPr>
              <a:t>14/08/2013</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6D5E7B04-8E22-4E5E-AA3F-581A0B9AA3F8}"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1CA802FE-7A1B-4CA8-877E-76E7D7BE90F8}" type="datetimeFigureOut">
              <a:rPr lang="es-ES"/>
              <a:pPr>
                <a:defRPr/>
              </a:pPr>
              <a:t>14/08/2013</a:t>
            </a:fld>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2EFAA3CA-978F-4B0B-AF56-975D02556505}"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B9BA3465-9B92-4ECA-8CF1-24C35A3BFF86}" type="datetimeFigureOut">
              <a:rPr lang="es-ES"/>
              <a:pPr>
                <a:defRPr/>
              </a:pPr>
              <a:t>14/08/2013</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FC5F3915-84E4-42C9-BB17-B686FE49CF39}"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AEA54240-D24F-4A0F-81B9-83E97C22D241}" type="datetimeFigureOut">
              <a:rPr lang="es-ES"/>
              <a:pPr>
                <a:defRPr/>
              </a:pPr>
              <a:t>14/08/2013</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5D463ABB-9149-4E49-AF16-58AE6B13CC8D}"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9798765C-14F5-40E3-8992-6F262358DA20}" type="datetimeFigureOut">
              <a:rPr lang="es-ES"/>
              <a:pPr>
                <a:defRPr/>
              </a:pPr>
              <a:t>14/08/2013</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D4AF5C69-92F5-46FA-88C5-D986DAE63E1E}"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E5F833F1-1375-43C0-8227-6F222FE8234D}" type="datetimeFigureOut">
              <a:rPr lang="es-ES"/>
              <a:pPr>
                <a:defRPr/>
              </a:pPr>
              <a:t>14/08/2013</a:t>
            </a:fld>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900EF999-7C31-4A22-8002-C5386A0B0CA7}"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9A78C07-4CF2-4C08-98A5-50D7AC9F71D4}" type="datetimeFigureOut">
              <a:rPr lang="es-ES"/>
              <a:pPr>
                <a:defRPr/>
              </a:pPr>
              <a:t>14/08/2013</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0865FE3C-8665-4418-AB5F-06A72820D4B7}" type="slidenum">
              <a:rPr lang="es-ES"/>
              <a:pPr>
                <a:defRPr/>
              </a:pPr>
              <a:t>‹Nº›</a:t>
            </a:fld>
            <a:endParaRPr lang="es-ES"/>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mx/imgres?imgurl=http://3.bp.blogspot.com/_ltGrxnk7ENM/SJt_EAZNlMI/AAAAAAAAAKA/eaeZKNM3HYc/s400/ni%C3%B1a+con+mu%C3%B1eca.jpg&amp;imgrefurl=http://presentedbynachita.blogspot.com/2008/08/marcando-la-diferencia.html&amp;usg=__lktJYqC2Y0L0zKAPKX8xUOIOcHA=&amp;h=287&amp;w=250&amp;sz=20&amp;hl=es&amp;start=3&amp;tbnid=NZCfFcwHymut6M:&amp;tbnh=115&amp;tbnw=100&amp;prev=/images?q=ni%C3%B1a+con+mu%C3%B1eca&amp;gbv=2&amp;hl=es"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images.google.com.mx/imgres?imgurl=http://farm1.static.flickr.com/215/501528081_f77989c37c.jpg?v=0&amp;imgrefurl=http://flickr.com/photos/mantruc/501528081/&amp;usg=__veY0NPnLD5lGFJDJS0jtAR47_0E=&amp;h=338&amp;w=500&amp;sz=65&amp;hl=es&amp;start=4&amp;tbnid=dAAkUVeDtKSyZM:&amp;tbnh=88&amp;tbnw=130&amp;prev=/images?q=ni%C3%B1a+con+mu%C3%B1eca&amp;gbv=2&amp;hl=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images.google.com.mx/imgres?imgurl=http://www.blogdenenes.com/wp-content/uploads/padrehijo.jpg&amp;imgrefurl=http://www.blogdenenes.com/2009/01/&amp;usg=__dJXF9kQFlg9IjeaHmBKSd18174I=&amp;h=233&amp;w=350&amp;sz=13&amp;hl=es&amp;start=20&amp;tbnid=t0whMatsgmq-eM:&amp;tbnh=80&amp;tbnw=120&amp;prev=/images?q=padre-hijo&amp;gbv=2&amp;hl=es" TargetMode="External"/><Relationship Id="rId1" Type="http://schemas.openxmlformats.org/officeDocument/2006/relationships/slideLayout" Target="../slideLayouts/slideLayout2.xml"/><Relationship Id="rId5" Type="http://schemas.openxmlformats.org/officeDocument/2006/relationships/image" Target="../media/image27.jpeg"/><Relationship Id="rId4" Type="http://schemas.openxmlformats.org/officeDocument/2006/relationships/hyperlink" Target="http://images.google.com.mx/imgres?imgurl=http://tengoun.com.ar/wp-content/uploads/2008/07/mis_amigos.jpg&amp;imgrefurl=http://tengoun.com.ar/dia-del-amigo-postales-poemas-frases/off-topic/07/2008/&amp;usg=__wjk3aCdtHlRuHsCGfS1-1numx_o=&amp;h=375&amp;w=500&amp;sz=160&amp;hl=es&amp;start=27&amp;tbnid=qzj8u7xoXWu3gM:&amp;tbnh=98&amp;tbnw=130&amp;prev=/images?q=amigos&amp;gbv=2&amp;ndsp=20&amp;hl=es&amp;sa=N&amp;start=2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1.jpeg"/><Relationship Id="rId3" Type="http://schemas.openxmlformats.org/officeDocument/2006/relationships/image" Target="../media/image28.jpeg"/><Relationship Id="rId7" Type="http://schemas.openxmlformats.org/officeDocument/2006/relationships/hyperlink" Target="http://images.google.com.mx/imgres?imgurl=http://img151.imageshack.us/img151/6359/mozartparabebslw4.jpg&amp;imgrefurl=http://www.foroxd.com/musica-y-mp3-en-descarga-directa/13693-mozart-para-bebes.html&amp;usg=__MSDAGn5nQ5gSIhzzVX-IU0sE2Vw=&amp;h=298&amp;w=300&amp;sz=22&amp;hl=es&amp;start=206&amp;tbnid=GRWSO-bCblkCtM:&amp;tbnh=115&amp;tbnw=116&amp;prev=/images?q=para+beb%C3%A9s&amp;start=200&amp;gbv=2&amp;ndsp=20&amp;hl=es&amp;sa=N" TargetMode="External"/><Relationship Id="rId2" Type="http://schemas.openxmlformats.org/officeDocument/2006/relationships/hyperlink" Target="http://images.google.com.mx/imgres?imgurl=http://www.simex-cesm.org/panel/fotos/MEDICO%20Recetando.jpg&amp;imgrefurl=http://www.simex-cesm.org/noticias.php?s=1&amp;usg=__fMg5Col6uxQ0LlyHkZiIK3ycLSA=&amp;h=275&amp;w=288&amp;sz=24&amp;hl=es&amp;start=4&amp;tbnid=aazNV_g5Rd8YHM:&amp;tbnh=110&amp;tbnw=115&amp;prev=/images?q=prescripci%C3%B3n&amp;gbv=2&amp;hl=es" TargetMode="External"/><Relationship Id="rId1" Type="http://schemas.openxmlformats.org/officeDocument/2006/relationships/slideLayout" Target="../slideLayouts/slideLayout3.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hyperlink" Target="http://images.google.com.mx/imgres?imgurl=http://farm2.static.flickr.com/1078/1268629701_612bff6edf_o.jpg&amp;imgrefurl=http://flickr.com/photos/guadalapeza/1268629701/&amp;usg=__2tKR0W8a49XcKL-5XaM2hAqj2i8=&amp;h=865&amp;w=1130&amp;sz=106&amp;hl=es&amp;start=16&amp;tbnid=-UZ00ler0W0KQM:&amp;tbnh=115&amp;tbnw=150&amp;prev=/images?q=fotos+antiguas+de+ni%C3%B1os&amp;gbv=2&amp;hl=e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mages.google.com.mx/imgres?imgurl=http://www.marxists.org/glossary/people/w/pics/winnicott-donald.jpg&amp;imgrefurl=http://www.marxists.org/glossary/people/album/index74.htm&amp;usg=__Q5x1zHYGuGxiH1BX4geYgnEC0qw=&amp;h=343&amp;w=283&amp;sz=28&amp;hl=es&amp;start=6&amp;tbnid=3G0_zTpkrX51uM:&amp;tbnh=120&amp;tbnw=99&amp;prev=/images?q=Winnicott&amp;gbv=2&amp;hl=es" TargetMode="External"/><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images.google.com.mx/imgres?imgurl=http://cangrejoinmortal.files.wordpress.com/2009/06/freud.jpg&amp;imgrefurl=http://cangrejoinmortal.wordpress.com/2009/06/05/post2/&amp;usg=__kBJbtnK5vEVj1UtT-7c4s4lZWo4=&amp;h=600&amp;w=435&amp;sz=58&amp;hl=es&amp;start=3&amp;tbnid=moeKa3yME_h-mM:&amp;tbnh=135&amp;tbnw=98&amp;prev=/images?q=Freud&amp;gbv=2&amp;hl=es" TargetMode="External"/><Relationship Id="rId1" Type="http://schemas.openxmlformats.org/officeDocument/2006/relationships/slideLayout" Target="../slideLayouts/slideLayout2.xml"/><Relationship Id="rId6" Type="http://schemas.openxmlformats.org/officeDocument/2006/relationships/hyperlink" Target="http://images.google.com.mx/imgres?imgurl=http://redacon.radionova.it/immagini/upld/news_4818624274ebb&amp;imgrefurl=http://redacon.radionova.it/stampa.php?id=6597&amp;ogg=notizie&amp;categoria=&amp;usg=__xM3wjZIZpyATIjgHKNN6ueF-tLA=&amp;h=300&amp;w=225&amp;sz=23&amp;hl=es&amp;start=3&amp;tbnid=vxvHmrWcuDp0JM:&amp;tbnh=116&amp;tbnw=87&amp;prev=/images?q=Anna+Freud&amp;gbv=2&amp;hl=es" TargetMode="External"/><Relationship Id="rId11" Type="http://schemas.openxmlformats.org/officeDocument/2006/relationships/image" Target="../media/image8.jpeg"/><Relationship Id="rId5" Type="http://schemas.openxmlformats.org/officeDocument/2006/relationships/image" Target="../media/image5.jpeg"/><Relationship Id="rId10" Type="http://schemas.openxmlformats.org/officeDocument/2006/relationships/hyperlink" Target="http://images.google.com.mx/imgres?imgurl=http://www.militarywriters.com/images/bookcovers/Mahlerflyer.jpg&amp;imgrefurl=http://www.militarywriters.com/non-fiction.htm&amp;usg=__ucXnz0ObYfNQd5q1ndI5XCRXrt8=&amp;h=597&amp;w=399&amp;sz=53&amp;hl=es&amp;start=5&amp;tbnid=h3eAe6Rz0Jty5M:&amp;tbnh=135&amp;tbnw=90&amp;prev=/images?q=Margaret+Mahler&amp;gbv=2&amp;hl=es&amp;sa=X" TargetMode="External"/><Relationship Id="rId4" Type="http://schemas.openxmlformats.org/officeDocument/2006/relationships/hyperlink" Target="http://images.google.com.mx/imgres?imgurl=http://transdisciplina2.tripod.com/spitzRene-83.jpg&amp;imgrefurl=http://transdisciplina2.tripod.com/mario_coppolillo-83.htm&amp;usg=__R2TQZOggZWfhYzJ8zwEBtqjovI8=&amp;h=157&amp;w=103&amp;sz=6&amp;hl=es&amp;start=2&amp;tbnid=7nl3dFB74gwqeM:&amp;tbnh=97&amp;tbnw=64&amp;prev=/images?q=Rene+Spitz&amp;gbv=2&amp;hl=es" TargetMode="External"/><Relationship Id="rId9" Type="http://schemas.openxmlformats.org/officeDocument/2006/relationships/image" Target="../media/image7.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hyperlink" Target="http://images.google.com.mx/imgres?imgurl=http://blogs.clarin.com/blogfiles/birroz/mama.jpg&amp;imgrefurl=http://juliancfg.spaces.live.com/blog/cns!269BCFDAF99A2A63!1419.entry&amp;usg=__MC4b-T1pLexyoDBJhyPDF3dWF94=&amp;h=289&amp;w=300&amp;sz=10&amp;hl=es&amp;start=19&amp;tbnid=P3znGaIZ1SCuXM:&amp;tbnh=112&amp;tbnw=116&amp;prev=/images?q=madre+con+mu%C3%B1eca&amp;gbv=2&amp;hl=es&amp;sa=G" TargetMode="External"/><Relationship Id="rId1" Type="http://schemas.openxmlformats.org/officeDocument/2006/relationships/slideLayout" Target="../slideLayouts/slideLayout2.xml"/><Relationship Id="rId6" Type="http://schemas.openxmlformats.org/officeDocument/2006/relationships/hyperlink" Target="http://images.google.com.mx/imgres?imgurl=http://www.demamas.com/wp-content/bebe-llorando2.thumbnail.jpg&amp;imgrefurl=http://www.demamas.com/por-qu-llora-mi-beb/&amp;usg=__rPCCdl-NWZinJPcNDKgZVR7zKR4=&amp;h=254&amp;w=320&amp;sz=17&amp;hl=es&amp;start=43&amp;tbnid=itYFCwyKT7LN5M:&amp;tbnh=94&amp;tbnw=118&amp;prev=/images?q=beb%C3%A9+llorando&amp;gbv=2&amp;ndsp=20&amp;hl=es&amp;sa=N&amp;start=40" TargetMode="External"/><Relationship Id="rId5" Type="http://schemas.openxmlformats.org/officeDocument/2006/relationships/image" Target="../media/image11.jpeg"/><Relationship Id="rId4" Type="http://schemas.openxmlformats.org/officeDocument/2006/relationships/hyperlink" Target="http://images.google.com.mx/imgres?imgurl=http://es.geocities.com/amandade7a5/album/bebeLLorando.gif&amp;imgrefurl=http://es.geocities.com/amandade7a5/anuncio.html&amp;usg=__TJdVlPKCakJZHysukCRJAzH2nkk=&amp;h=387&amp;w=471&amp;sz=12&amp;hl=es&amp;start=5&amp;tbnid=myL59Zm98PIKmM:&amp;tbnh=106&amp;tbnw=129&amp;prev=/images?q=beb%C3%A9+llorando&amp;gbv=2&amp;hl=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hyperlink" Target="http://images.google.com.mx/imgres?imgurl=http://fotos-bebes.net/wp-content/uploads/2009/02/tu-bebe-60-bebe0.jpg&amp;imgrefurl=http://fotos-bebes.net/tag/bebe-llorando&amp;usg=__2QGYaQGC9fpotVEh9e6KmVFJ_o4=&amp;h=403&amp;w=405&amp;sz=109&amp;hl=es&amp;start=74&amp;tbnid=NXjk_RDHtpd21M:&amp;tbnh=123&amp;tbnw=124&amp;prev=/images?q=beb%C3%A9+llorando&amp;gbv=2&amp;ndsp=20&amp;hl=es&amp;sa=N&amp;start=60" TargetMode="External"/><Relationship Id="rId1" Type="http://schemas.openxmlformats.org/officeDocument/2006/relationships/slideLayout" Target="../slideLayouts/slideLayout2.xml"/><Relationship Id="rId6" Type="http://schemas.openxmlformats.org/officeDocument/2006/relationships/hyperlink" Target="http://images.google.com.mx/imgres?imgurl=http://edukame.com/wp-content/uploads/2009/01/madre-consolando-bebe1-300x199.jpg&amp;imgrefurl=http://edukame.com/2009/01/30/consulta-mi-hijo-de-2-anos-nos-pega-%C2%BFque-debo-hacer/&amp;usg=__KP9ocqFq5K1De469vd4l3CEdqPg=&amp;h=199&amp;w=300&amp;sz=19&amp;hl=es&amp;start=2&amp;tbnid=lsznwm57CFcWIM:&amp;tbnh=77&amp;tbnw=116&amp;prev=/images?q=madre+consolando&amp;gbv=2&amp;hl=es" TargetMode="External"/><Relationship Id="rId5" Type="http://schemas.openxmlformats.org/officeDocument/2006/relationships/image" Target="../media/image14.jpeg"/><Relationship Id="rId4" Type="http://schemas.openxmlformats.org/officeDocument/2006/relationships/hyperlink" Target="http://images.google.com.mx/imgres?imgurl=http://www.jardininfantil.com/uploaded_images/bebe-llorando-708546.jpg&amp;imgrefurl=http://www.jardininfantil.com/2009/02/el-llanto-del-bebe-tipos-de-llanto.html&amp;usg=___Xy0vyUFceZUnTR6MehyLkuOVO8=&amp;h=375&amp;w=500&amp;sz=31&amp;hl=es&amp;start=68&amp;tbnid=_ArAZHj1lIPRGM:&amp;tbnh=98&amp;tbnw=130&amp;prev=/images?q=beb%C3%A9+llorando&amp;gbv=2&amp;ndsp=20&amp;hl=es&amp;sa=N&amp;start=6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m.mx/imgres?imgurl=http://www.educima.com/leer-familia-t7307.jpg&amp;imgrefurl=http://www.educima.com/es-colorear-dibujos-imagenes-foto-leer-familia-i7307.html&amp;usg=__7DdR__e4IY3CAO7NSn4RbalffN4=&amp;h=531&amp;w=750&amp;sz=51&amp;hl=es&amp;start=4&amp;tbnid=oIiMmAxB5orH2M:&amp;tbnh=100&amp;tbnw=141&amp;prev=/images?q=familia&amp;gbv=2&amp;hl=es" TargetMode="Externa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hyperlink" Target="http://images.google.com.mx/imgres?imgurl=http://sepalabola.files.wordpress.com/2009/03/padre-de-familia.jpg&amp;imgrefurl=http://sepalabola.wordpress.com/&amp;usg=__wyTT89MLb4gVDK0drWGue4NNq6E=&amp;h=441&amp;w=540&amp;sz=66&amp;hl=es&amp;start=15&amp;tbnid=OKPbGkXvscAWlM:&amp;tbnh=108&amp;tbnw=132&amp;prev=/images?q=familia&amp;gbv=2&amp;hl=e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images.google.com.mx/imgres?imgurl=http://espanol.babycenter.com/i/photogalleries2/pop_10mo1wk.jpg&amp;imgrefurl=http://espanol.babycenter.com/baby/jugar/vamos_a_jugar/10_meses_1_semana/&amp;usg=__n4FweYcrbOHqPaL10ltpaU-BcAk=&amp;h=309&amp;w=250&amp;sz=22&amp;hl=es&amp;start=16&amp;tbnid=FL0eC3__VU0hBM:&amp;tbnh=117&amp;tbnw=95&amp;prev=/images?q=beb%C3%A9+no&amp;gbv=2&amp;hl=es" TargetMode="External"/><Relationship Id="rId3" Type="http://schemas.openxmlformats.org/officeDocument/2006/relationships/image" Target="../media/image18.jpeg"/><Relationship Id="rId7" Type="http://schemas.openxmlformats.org/officeDocument/2006/relationships/image" Target="../media/image20.jpeg"/><Relationship Id="rId2" Type="http://schemas.openxmlformats.org/officeDocument/2006/relationships/hyperlink" Target="http://images.google.com.mx/imgres?imgurl=http://images.easyart.com/highres_images/easyart/1/5/151899.jpg&amp;imgrefurl=http://www.bebesyembarazo.com/index.php?cat=184&amp;usg=__OuTo9RC28WdnQ-8TMJa2kYXW0pg=&amp;h=452&amp;w=500&amp;sz=22&amp;hl=es&amp;start=16&amp;tbnid=BNrd1VWalq8bOM:&amp;tbnh=118&amp;tbnw=130&amp;prev=/images?q=beb%C3%A9+con+objeto&amp;gbv=2&amp;hl=es" TargetMode="External"/><Relationship Id="rId1" Type="http://schemas.openxmlformats.org/officeDocument/2006/relationships/slideLayout" Target="../slideLayouts/slideLayout2.xml"/><Relationship Id="rId6" Type="http://schemas.openxmlformats.org/officeDocument/2006/relationships/hyperlink" Target="http://images.google.com.mx/imgres?imgurl=http://www.ciudadmama.com.ar/resizeOnTheFly.asp?path=images/categorias/Imagen_25.jpg&amp;width=485&amp;imgrefurl=http://www.ciudadmama.com.ar/93-jugando-a-la-casa&amp;usg=__CKcQ6P9K04VZwuCTBwitfeXSx0E=&amp;h=324&amp;w=485&amp;sz=31&amp;hl=es&amp;start=2&amp;tbnid=e9o3pDOqo6bdcM:&amp;tbnh=86&amp;tbnw=129&amp;prev=/images?q=mam%C3%A1+jugando&amp;gbv=2&amp;hl=es" TargetMode="External"/><Relationship Id="rId5" Type="http://schemas.openxmlformats.org/officeDocument/2006/relationships/image" Target="../media/image19.jpeg"/><Relationship Id="rId4" Type="http://schemas.openxmlformats.org/officeDocument/2006/relationships/hyperlink" Target="http://images.google.com.mx/imgres?imgurl=http://www.olebebe.com/wp-content/uploads/bebe_estimulacion-300x300.jpg&amp;imgrefurl=http://www.olebebe.com/2009/04/01/estimulacion-exploracion-y-aprendizaje-de-tu-bebe-a-traves-del-juego-ii/&amp;usg=__DfSfRk9f-eozrvy62H1Mhi849ck=&amp;h=300&amp;w=300&amp;sz=29&amp;hl=es&amp;start=12&amp;tbnid=inMgjf9Ep9TzbM:&amp;tbnh=116&amp;tbnw=116&amp;prev=/images?q=beb%C3%A9+con+objeto&amp;gbv=2&amp;hl=es" TargetMode="External"/><Relationship Id="rId9" Type="http://schemas.openxmlformats.org/officeDocument/2006/relationships/image" Target="../media/image21.jpeg"/></Relationships>
</file>

<file path=ppt/slides/_rels/slide8.xml.rels><?xml version="1.0" encoding="UTF-8" standalone="yes"?>
<Relationships xmlns="http://schemas.openxmlformats.org/package/2006/relationships"><Relationship Id="rId8" Type="http://schemas.openxmlformats.org/officeDocument/2006/relationships/hyperlink" Target="http://images.google.com.mx/imgres?imgurl=http://madreshoy.com/wp-content/uploads/2008/07/nino-comiendo.jpg&amp;imgrefurl=http://madreshoy.com/consejos/%C2%BFque-hago-si-mi-nino-no-quiere-comer_672.html&amp;usg=__qlY9Mfd7fGeH5rDFItA-jhHzBjA=&amp;h=200&amp;w=200&amp;sz=7&amp;hl=es&amp;start=4&amp;tbnid=uBframrpqJaQAM:&amp;tbnh=104&amp;tbnw=104&amp;prev=/images?q=no+quiere+comer&amp;gbv=2&amp;hl=es" TargetMode="External"/><Relationship Id="rId3" Type="http://schemas.openxmlformats.org/officeDocument/2006/relationships/image" Target="../media/image22.jpeg"/><Relationship Id="rId7" Type="http://schemas.openxmlformats.org/officeDocument/2006/relationships/image" Target="../media/image24.jpeg"/><Relationship Id="rId2" Type="http://schemas.openxmlformats.org/officeDocument/2006/relationships/hyperlink" Target="http://images.google.com.mx/imgres?imgurl=http://farm3.static.flickr.com/2315/2674114990_501edb49ba.jpg?v=0&amp;imgrefurl=http://flickr.com/photos/luecap/2674114990/&amp;usg=__y2VjrnxK45L_fjJzB4f6QxPawM4=&amp;h=375&amp;w=500&amp;sz=86&amp;hl=es&amp;start=10&amp;tbnid=R3dpRHF-lfTLqM:&amp;tbnh=98&amp;tbnw=130&amp;prev=/images?q=beb%C3%A9+sonriendo&amp;gbv=2&amp;hl=es" TargetMode="External"/><Relationship Id="rId1" Type="http://schemas.openxmlformats.org/officeDocument/2006/relationships/slideLayout" Target="../slideLayouts/slideLayout2.xml"/><Relationship Id="rId6" Type="http://schemas.openxmlformats.org/officeDocument/2006/relationships/hyperlink" Target="http://images.google.com.mx/imgres?imgurl=http://fotos-bebes.net/wp-content/uploads/2009/02/bebes_02.gif&amp;imgrefurl=http://fotos-bebes.net/tag/pequenos-reyes&amp;usg=__xjE2pn4IOD--F8-PfT25Ru92fss=&amp;h=284&amp;w=425&amp;sz=55&amp;hl=es&amp;start=38&amp;tbnid=LlfoULd94lOSKM:&amp;tbnh=84&amp;tbnw=126&amp;prev=/images?q=beb%C3%A9+no&amp;gbv=2&amp;ndsp=20&amp;hl=es&amp;sa=N&amp;start=20" TargetMode="External"/><Relationship Id="rId5" Type="http://schemas.openxmlformats.org/officeDocument/2006/relationships/image" Target="../media/image23.jpeg"/><Relationship Id="rId4" Type="http://schemas.openxmlformats.org/officeDocument/2006/relationships/hyperlink" Target="http://images.google.com.mx/imgres?imgurl=http://comps.fotosearch.com/comp/BNS/BNS359/llanto-bebe_~bn267015.jpg&amp;imgrefurl=http://www.fotosearch.es/BNS359/bn267015/&amp;usg=__lL8Gyor8ErFVKS1PX1YCSF5Fz9U=&amp;h=320&amp;w=200&amp;sz=17&amp;hl=es&amp;start=51&amp;tbnid=2ZiBLb_JEUT3OM:&amp;tbnh=118&amp;tbnw=74&amp;prev=/images?q=beb%C3%A9+espantado&amp;gbv=2&amp;ndsp=20&amp;hl=es&amp;sa=N&amp;start=40" TargetMode="External"/><Relationship Id="rId9" Type="http://schemas.openxmlformats.org/officeDocument/2006/relationships/image" Target="../media/image2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http://tbn3.google.com/images?q=tbn:NZCfFcwHymut6M:http://3.bp.blogspot.com/_ltGrxnk7ENM/SJt_EAZNlMI/AAAAAAAAAKA/eaeZKNM3HYc/s400/ni%C3%B1a%2Bcon%2Bmu%C3%B1eca.jpg">
            <a:hlinkClick r:id="rId2"/>
          </p:cNvPr>
          <p:cNvPicPr>
            <a:picLocks noChangeAspect="1" noChangeArrowheads="1"/>
          </p:cNvPicPr>
          <p:nvPr/>
        </p:nvPicPr>
        <p:blipFill>
          <a:blip r:embed="rId3"/>
          <a:srcRect/>
          <a:stretch>
            <a:fillRect/>
          </a:stretch>
        </p:blipFill>
        <p:spPr bwMode="auto">
          <a:xfrm>
            <a:off x="500063" y="500063"/>
            <a:ext cx="3495675" cy="2928937"/>
          </a:xfrm>
          <a:prstGeom prst="rect">
            <a:avLst/>
          </a:prstGeom>
          <a:noFill/>
          <a:ln w="9525">
            <a:noFill/>
            <a:miter lim="800000"/>
            <a:headEnd/>
            <a:tailEnd/>
          </a:ln>
        </p:spPr>
      </p:pic>
      <p:sp>
        <p:nvSpPr>
          <p:cNvPr id="2" name="1 Título"/>
          <p:cNvSpPr>
            <a:spLocks noGrp="1"/>
          </p:cNvSpPr>
          <p:nvPr>
            <p:ph type="ctrTitle"/>
          </p:nvPr>
        </p:nvSpPr>
        <p:spPr>
          <a:xfrm rot="20838950">
            <a:off x="435128" y="1285860"/>
            <a:ext cx="7851648" cy="1828800"/>
          </a:xfrm>
        </p:spPr>
        <p:txBody>
          <a:bodyPr/>
          <a:lstStyle/>
          <a:p>
            <a:pPr fontAlgn="auto">
              <a:spcAft>
                <a:spcPts val="0"/>
              </a:spcAft>
              <a:defRPr/>
            </a:pPr>
            <a:r>
              <a:rPr lang="es-MX" dirty="0" smtClean="0"/>
              <a:t>El vínculo madre-bebé</a:t>
            </a:r>
            <a:endParaRPr lang="es-ES" dirty="0"/>
          </a:p>
        </p:txBody>
      </p:sp>
      <p:sp>
        <p:nvSpPr>
          <p:cNvPr id="13315" name="2 Subtítulo"/>
          <p:cNvSpPr>
            <a:spLocks noGrp="1"/>
          </p:cNvSpPr>
          <p:nvPr>
            <p:ph type="subTitle" idx="1"/>
          </p:nvPr>
        </p:nvSpPr>
        <p:spPr>
          <a:xfrm rot="21276273">
            <a:off x="533400" y="3228975"/>
            <a:ext cx="7854950" cy="1752600"/>
          </a:xfrm>
        </p:spPr>
        <p:txBody>
          <a:bodyPr/>
          <a:lstStyle/>
          <a:p>
            <a:pPr marR="0"/>
            <a:r>
              <a:rPr lang="es-MX" smtClean="0"/>
              <a:t>La función materna</a:t>
            </a:r>
            <a:endParaRPr lang="es-ES" smtClean="0"/>
          </a:p>
        </p:txBody>
      </p:sp>
      <p:pic>
        <p:nvPicPr>
          <p:cNvPr id="13316" name="Picture 4" descr="http://tbn0.google.com/images?q=tbn:dAAkUVeDtKSyZM:http://farm1.static.flickr.com/215/501528081_f77989c37c.jpg%3Fv%3D0">
            <a:hlinkClick r:id="rId4"/>
          </p:cNvPr>
          <p:cNvPicPr>
            <a:picLocks noChangeAspect="1" noChangeArrowheads="1"/>
          </p:cNvPicPr>
          <p:nvPr/>
        </p:nvPicPr>
        <p:blipFill>
          <a:blip r:embed="rId5"/>
          <a:srcRect/>
          <a:stretch>
            <a:fillRect/>
          </a:stretch>
        </p:blipFill>
        <p:spPr bwMode="auto">
          <a:xfrm>
            <a:off x="5143500" y="4129088"/>
            <a:ext cx="3571875" cy="2300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p:cNvSpPr>
            <a:spLocks noGrp="1"/>
          </p:cNvSpPr>
          <p:nvPr>
            <p:ph type="title"/>
          </p:nvPr>
        </p:nvSpPr>
        <p:spPr/>
        <p:txBody>
          <a:bodyPr/>
          <a:lstStyle/>
          <a:p>
            <a:r>
              <a:rPr lang="es-MX" smtClean="0"/>
              <a:t>El concepto de vínculo</a:t>
            </a:r>
            <a:endParaRPr lang="es-ES" smtClean="0"/>
          </a:p>
        </p:txBody>
      </p:sp>
      <p:sp>
        <p:nvSpPr>
          <p:cNvPr id="22530" name="2 Marcador de contenido"/>
          <p:cNvSpPr>
            <a:spLocks noGrp="1"/>
          </p:cNvSpPr>
          <p:nvPr>
            <p:ph idx="1"/>
          </p:nvPr>
        </p:nvSpPr>
        <p:spPr>
          <a:xfrm>
            <a:off x="457200" y="1935163"/>
            <a:ext cx="7043738" cy="4389437"/>
          </a:xfrm>
        </p:spPr>
        <p:txBody>
          <a:bodyPr/>
          <a:lstStyle/>
          <a:p>
            <a:r>
              <a:rPr lang="es-ES" sz="2000" smtClean="0"/>
              <a:t>Son las características de ligadura inconsciente que se plantean en la díada Madre-Bebé. El campo vincular implica dinámicas, tiene sus reglas e impone ciertas modalidades. </a:t>
            </a:r>
          </a:p>
          <a:p>
            <a:r>
              <a:rPr lang="es-ES" sz="2000" smtClean="0"/>
              <a:t>Tiene multiplicidad de manifestaciones: el vínculo entre un padre y un hijo o entre un esposo y una esposa, entre amigos, hermanos, con la autoridad, etc.</a:t>
            </a:r>
          </a:p>
          <a:p>
            <a:r>
              <a:rPr lang="es-ES" sz="2000" smtClean="0"/>
              <a:t> El vinculo plantea la relación de un aparato psíquico en construcción y un aparato psíquico ya construido.</a:t>
            </a:r>
          </a:p>
          <a:p>
            <a:r>
              <a:rPr lang="es-ES" sz="2000" smtClean="0"/>
              <a:t>Es la madre quien evidencia esta ligadura emocional con su hija en lo que verbaliza, pero también se observan en la relación con el padre y otras personas significativas de la familia.</a:t>
            </a:r>
          </a:p>
          <a:p>
            <a:endParaRPr lang="es-ES" sz="2000" smtClean="0"/>
          </a:p>
        </p:txBody>
      </p:sp>
      <p:pic>
        <p:nvPicPr>
          <p:cNvPr id="22531" name="Picture 2" descr="http://tbn1.google.com/images?q=tbn:t0whMatsgmq-eM:http://www.blogdenenes.com/wp-content/uploads/padrehijo.jpg">
            <a:hlinkClick r:id="rId2"/>
          </p:cNvPr>
          <p:cNvPicPr>
            <a:picLocks noChangeAspect="1" noChangeArrowheads="1"/>
          </p:cNvPicPr>
          <p:nvPr/>
        </p:nvPicPr>
        <p:blipFill>
          <a:blip r:embed="rId3"/>
          <a:srcRect/>
          <a:stretch>
            <a:fillRect/>
          </a:stretch>
        </p:blipFill>
        <p:spPr bwMode="auto">
          <a:xfrm>
            <a:off x="7715250" y="1928813"/>
            <a:ext cx="1143000" cy="762000"/>
          </a:xfrm>
          <a:prstGeom prst="rect">
            <a:avLst/>
          </a:prstGeom>
          <a:noFill/>
          <a:ln w="9525">
            <a:noFill/>
            <a:miter lim="800000"/>
            <a:headEnd/>
            <a:tailEnd/>
          </a:ln>
        </p:spPr>
      </p:pic>
      <p:pic>
        <p:nvPicPr>
          <p:cNvPr id="22532" name="Picture 4" descr="http://tbn0.google.com/images?q=tbn:qzj8u7xoXWu3gM:http://tengoun.com.ar/wp-content/uploads/2008/07/mis_amigos.jpg">
            <a:hlinkClick r:id="rId4"/>
          </p:cNvPr>
          <p:cNvPicPr>
            <a:picLocks noChangeAspect="1" noChangeArrowheads="1"/>
          </p:cNvPicPr>
          <p:nvPr/>
        </p:nvPicPr>
        <p:blipFill>
          <a:blip r:embed="rId5"/>
          <a:srcRect/>
          <a:stretch>
            <a:fillRect/>
          </a:stretch>
        </p:blipFill>
        <p:spPr bwMode="auto">
          <a:xfrm>
            <a:off x="7715250" y="3000375"/>
            <a:ext cx="1238250" cy="93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Título"/>
          <p:cNvSpPr>
            <a:spLocks noGrp="1"/>
          </p:cNvSpPr>
          <p:nvPr>
            <p:ph type="title"/>
          </p:nvPr>
        </p:nvSpPr>
        <p:spPr/>
        <p:txBody>
          <a:bodyPr/>
          <a:lstStyle/>
          <a:p>
            <a:r>
              <a:rPr lang="es-MX" smtClean="0"/>
              <a:t>Preguntas sobre la viñeta</a:t>
            </a:r>
            <a:endParaRPr lang="es-ES" smtClean="0"/>
          </a:p>
        </p:txBody>
      </p:sp>
      <p:sp>
        <p:nvSpPr>
          <p:cNvPr id="23554" name="2 Marcador de contenido"/>
          <p:cNvSpPr>
            <a:spLocks noGrp="1"/>
          </p:cNvSpPr>
          <p:nvPr>
            <p:ph idx="1"/>
          </p:nvPr>
        </p:nvSpPr>
        <p:spPr/>
        <p:txBody>
          <a:bodyPr/>
          <a:lstStyle/>
          <a:p>
            <a:r>
              <a:rPr lang="es-MX" smtClean="0"/>
              <a:t>¿Qué elementos distinguen del vínculo materno infantil?</a:t>
            </a:r>
          </a:p>
          <a:p>
            <a:r>
              <a:rPr lang="es-MX" smtClean="0"/>
              <a:t>¿Qué riesgos notan?</a:t>
            </a:r>
          </a:p>
          <a:p>
            <a:r>
              <a:rPr lang="es-MX" smtClean="0"/>
              <a:t>¿Qué fortalezas?</a:t>
            </a:r>
          </a:p>
          <a:p>
            <a:r>
              <a:rPr lang="es-MX" smtClean="0"/>
              <a:t>¿Cómo se sentiría la bebé?</a:t>
            </a:r>
          </a:p>
          <a:p>
            <a:r>
              <a:rPr lang="es-MX" smtClean="0"/>
              <a:t>¿Cómo se sentiría la madre?</a:t>
            </a:r>
          </a:p>
          <a:p>
            <a:r>
              <a:rPr lang="es-MX" smtClean="0"/>
              <a:t>¿Qué correspondería hacer en su labor de agente educativo?</a:t>
            </a:r>
          </a:p>
          <a:p>
            <a:endParaRPr lang="es-E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Título"/>
          <p:cNvSpPr>
            <a:spLocks noGrp="1"/>
          </p:cNvSpPr>
          <p:nvPr>
            <p:ph type="title"/>
          </p:nvPr>
        </p:nvSpPr>
        <p:spPr/>
        <p:txBody>
          <a:bodyPr/>
          <a:lstStyle/>
          <a:p>
            <a:r>
              <a:rPr lang="es-ES" smtClean="0"/>
              <a:t>El </a:t>
            </a:r>
            <a:r>
              <a:rPr lang="es-ES" i="1" smtClean="0"/>
              <a:t>handling</a:t>
            </a:r>
            <a:r>
              <a:rPr lang="es-ES" smtClean="0"/>
              <a:t> </a:t>
            </a:r>
          </a:p>
        </p:txBody>
      </p:sp>
      <p:sp>
        <p:nvSpPr>
          <p:cNvPr id="3" name="2 Marcador de contenido"/>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s-ES" dirty="0" smtClean="0"/>
              <a:t>Función que “contribuye a que se desarrolle en el niño una asociación psicosomática (la unidad </a:t>
            </a:r>
            <a:r>
              <a:rPr lang="es-ES" dirty="0" err="1" smtClean="0"/>
              <a:t>psiquesoma</a:t>
            </a:r>
            <a:r>
              <a:rPr lang="es-ES" dirty="0" smtClean="0"/>
              <a:t>) que le permite percibir lo ‘real’ como contrario de lo ‘irreal”.</a:t>
            </a:r>
          </a:p>
          <a:p>
            <a:pPr marL="274320" indent="-274320" fontAlgn="auto">
              <a:spcAft>
                <a:spcPts val="0"/>
              </a:spcAft>
              <a:buClr>
                <a:schemeClr val="accent3"/>
              </a:buClr>
              <a:buFont typeface="Wingdings 2"/>
              <a:buChar char=""/>
              <a:defRPr/>
            </a:pPr>
            <a:r>
              <a:rPr lang="es-ES" dirty="0" smtClean="0"/>
              <a:t>La internalización de esta función otorga al bebé una noción primitiva de un límite corporal, de </a:t>
            </a:r>
            <a:r>
              <a:rPr lang="es-ES" dirty="0" err="1" smtClean="0"/>
              <a:t>dimensionalidad</a:t>
            </a:r>
            <a:r>
              <a:rPr lang="es-ES" dirty="0" smtClean="0"/>
              <a:t> y de seguridad de contar con un continente, sentimientos que son necesarios para el desarrollo de otras funciones y adquisiciones.</a:t>
            </a:r>
          </a:p>
          <a:p>
            <a:pPr marL="274320" indent="-274320" fontAlgn="auto">
              <a:spcAft>
                <a:spcPts val="0"/>
              </a:spcAft>
              <a:buClr>
                <a:schemeClr val="accent3"/>
              </a:buClr>
              <a:buFont typeface="Wingdings 2"/>
              <a:buChar char=""/>
              <a:defRPr/>
            </a:pPr>
            <a:r>
              <a:rPr lang="es-ES" dirty="0" err="1" smtClean="0"/>
              <a:t>Bick</a:t>
            </a:r>
            <a:r>
              <a:rPr lang="es-ES" dirty="0" smtClean="0"/>
              <a:t> (1968)</a:t>
            </a:r>
            <a:r>
              <a:rPr lang="es-ES" b="1" dirty="0" smtClean="0"/>
              <a:t> </a:t>
            </a:r>
            <a:r>
              <a:rPr lang="es-ES" dirty="0" smtClean="0"/>
              <a:t>planteo que la experiencia de la piel forma una de las experiencias más primitivas. Tiene que ver con el ser pasivamente sostenido-unido, probablemente con la vivencia de que sin ese sostén habría un caerse mortal, una posibilidad de deshacerse en pedazos.</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MX" dirty="0" smtClean="0"/>
              <a:t>El respeto por las diferencias en los vínculos</a:t>
            </a:r>
            <a:endParaRPr lang="es-ES" dirty="0"/>
          </a:p>
        </p:txBody>
      </p:sp>
      <p:sp>
        <p:nvSpPr>
          <p:cNvPr id="3" name="2 Marcador de contenido"/>
          <p:cNvSpPr>
            <a:spLocks noGrp="1"/>
          </p:cNvSpPr>
          <p:nvPr>
            <p:ph idx="1"/>
          </p:nvPr>
        </p:nvSpPr>
        <p:spPr>
          <a:xfrm>
            <a:off x="457200" y="1935163"/>
            <a:ext cx="7329488" cy="4389437"/>
          </a:xfrm>
        </p:spPr>
        <p:txBody>
          <a:bodyPr>
            <a:normAutofit fontScale="92500"/>
          </a:bodyPr>
          <a:lstStyle/>
          <a:p>
            <a:pPr marL="274320" indent="-274320" fontAlgn="auto">
              <a:spcAft>
                <a:spcPts val="0"/>
              </a:spcAft>
              <a:buClr>
                <a:schemeClr val="accent3"/>
              </a:buClr>
              <a:buFont typeface="Wingdings 2"/>
              <a:buChar char=""/>
              <a:defRPr/>
            </a:pPr>
            <a:r>
              <a:rPr lang="es-ES" dirty="0" smtClean="0"/>
              <a:t>Los primeros encuentros de las madres con sus bebés no  siguen los mismos patrones y caminos. La capacidad de ofrecer un buen sostenimiento y un buen manejo del bebé, depende de muchos factores psíquicos de la madre, vinculares de la pareja parental y de los nuevos padres con sus progenitores, además de factores psicosociales.</a:t>
            </a:r>
          </a:p>
          <a:p>
            <a:pPr marL="274320" indent="-274320" fontAlgn="auto">
              <a:spcAft>
                <a:spcPts val="0"/>
              </a:spcAft>
              <a:buClr>
                <a:schemeClr val="accent3"/>
              </a:buClr>
              <a:buFont typeface="Wingdings 2"/>
              <a:buChar char=""/>
              <a:defRPr/>
            </a:pPr>
            <a:r>
              <a:rPr lang="es-ES" dirty="0" smtClean="0"/>
              <a:t>Es básico mencionar que el vínculo de la madre con su bebé se inicia en un vínculo fantaseado, es decir hay un antecedente con el bebé del útero, aún antes, en el deseo o no de bebé.</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57188" y="4286250"/>
            <a:ext cx="4786312" cy="1428750"/>
          </a:xfrm>
        </p:spPr>
        <p:txBody>
          <a:bodyPr>
            <a:normAutofit fontScale="25000" lnSpcReduction="20000"/>
          </a:bodyPr>
          <a:lstStyle/>
          <a:p>
            <a:pPr fontAlgn="auto">
              <a:spcAft>
                <a:spcPts val="0"/>
              </a:spcAft>
              <a:buClr>
                <a:schemeClr val="accent3"/>
              </a:buClr>
              <a:buFont typeface="Wingdings 2"/>
              <a:buNone/>
              <a:defRPr/>
            </a:pPr>
            <a:endParaRPr lang="es-MX" dirty="0" smtClean="0">
              <a:solidFill>
                <a:srgbClr val="FFFF00"/>
              </a:solidFill>
            </a:endParaRPr>
          </a:p>
          <a:p>
            <a:pPr fontAlgn="auto">
              <a:spcAft>
                <a:spcPts val="0"/>
              </a:spcAft>
              <a:buClr>
                <a:schemeClr val="accent3"/>
              </a:buClr>
              <a:buFont typeface="Wingdings 2"/>
              <a:buNone/>
              <a:defRPr/>
            </a:pPr>
            <a:r>
              <a:rPr lang="es-MX" dirty="0" smtClean="0">
                <a:solidFill>
                  <a:schemeClr val="accent6">
                    <a:lumMod val="60000"/>
                    <a:lumOff val="40000"/>
                  </a:schemeClr>
                </a:solidFill>
              </a:rPr>
              <a:t> </a:t>
            </a:r>
          </a:p>
          <a:p>
            <a:pPr fontAlgn="auto">
              <a:spcAft>
                <a:spcPts val="0"/>
              </a:spcAft>
              <a:buClr>
                <a:schemeClr val="accent3"/>
              </a:buClr>
              <a:buFont typeface="Wingdings 2"/>
              <a:buNone/>
              <a:defRPr/>
            </a:pPr>
            <a:endParaRPr lang="es-MX" dirty="0" smtClean="0">
              <a:solidFill>
                <a:schemeClr val="accent6">
                  <a:lumMod val="60000"/>
                  <a:lumOff val="40000"/>
                </a:schemeClr>
              </a:solidFill>
            </a:endParaRPr>
          </a:p>
          <a:p>
            <a:pPr fontAlgn="auto">
              <a:spcAft>
                <a:spcPts val="0"/>
              </a:spcAft>
              <a:buClr>
                <a:schemeClr val="accent3"/>
              </a:buClr>
              <a:buFont typeface="Wingdings 2"/>
              <a:buNone/>
              <a:defRPr/>
            </a:pPr>
            <a:r>
              <a:rPr lang="es-MX" sz="8000" dirty="0" smtClean="0">
                <a:solidFill>
                  <a:schemeClr val="accent6">
                    <a:lumMod val="40000"/>
                    <a:lumOff val="60000"/>
                  </a:schemeClr>
                </a:solidFill>
              </a:rPr>
              <a:t>Un reto: permitir la “construcción” de un sujeto de la prevención sin una prescripción que lo someta a patrones rígidamente establecidos.</a:t>
            </a:r>
            <a:endParaRPr lang="es-ES" sz="8000" dirty="0">
              <a:solidFill>
                <a:schemeClr val="accent6">
                  <a:lumMod val="40000"/>
                  <a:lumOff val="60000"/>
                </a:schemeClr>
              </a:solidFill>
            </a:endParaRPr>
          </a:p>
        </p:txBody>
      </p:sp>
      <p:pic>
        <p:nvPicPr>
          <p:cNvPr id="6" name="Picture 6" descr="http://tbn1.google.com/images?q=tbn:aazNV_g5Rd8YHM:http://www.simex-cesm.org/panel/fotos/MEDICO%2520Recetando.jpg">
            <a:hlinkClick r:id="rId2"/>
          </p:cNvPr>
          <p:cNvPicPr>
            <a:picLocks noChangeAspect="1" noChangeArrowheads="1"/>
          </p:cNvPicPr>
          <p:nvPr/>
        </p:nvPicPr>
        <p:blipFill>
          <a:blip r:embed="rId3"/>
          <a:srcRect/>
          <a:stretch>
            <a:fillRect/>
          </a:stretch>
        </p:blipFill>
        <p:spPr bwMode="auto">
          <a:xfrm>
            <a:off x="6580188" y="685800"/>
            <a:ext cx="2054225" cy="2273300"/>
          </a:xfrm>
          <a:prstGeom prst="rect">
            <a:avLst/>
          </a:prstGeom>
          <a:noFill/>
          <a:ln w="9525">
            <a:noFill/>
            <a:miter lim="800000"/>
            <a:headEnd/>
            <a:tailEnd/>
          </a:ln>
        </p:spPr>
      </p:pic>
      <p:pic>
        <p:nvPicPr>
          <p:cNvPr id="5" name="Picture 2" descr="http://tbn0.google.com/images?q=tbn:-UZ00ler0W0KQM:http://farm2.static.flickr.com/1078/1268629701_612bff6edf_o.jpg">
            <a:hlinkClick r:id="rId4"/>
          </p:cNvPr>
          <p:cNvPicPr>
            <a:picLocks noChangeAspect="1" noChangeArrowheads="1"/>
          </p:cNvPicPr>
          <p:nvPr/>
        </p:nvPicPr>
        <p:blipFill>
          <a:blip r:embed="rId5"/>
          <a:srcRect/>
          <a:stretch>
            <a:fillRect/>
          </a:stretch>
        </p:blipFill>
        <p:spPr bwMode="auto">
          <a:xfrm>
            <a:off x="7327900" y="4235450"/>
            <a:ext cx="1458913" cy="2044700"/>
          </a:xfrm>
          <a:prstGeom prst="rect">
            <a:avLst/>
          </a:prstGeom>
          <a:noFill/>
          <a:ln w="9525">
            <a:noFill/>
            <a:miter lim="800000"/>
            <a:headEnd/>
            <a:tailEnd/>
          </a:ln>
        </p:spPr>
      </p:pic>
      <p:pic>
        <p:nvPicPr>
          <p:cNvPr id="4098" name="Picture 2" descr="cranach-venus2"/>
          <p:cNvPicPr>
            <a:picLocks noChangeAspect="1" noChangeArrowheads="1"/>
          </p:cNvPicPr>
          <p:nvPr/>
        </p:nvPicPr>
        <p:blipFill>
          <a:blip r:embed="rId6"/>
          <a:srcRect/>
          <a:stretch>
            <a:fillRect/>
          </a:stretch>
        </p:blipFill>
        <p:spPr bwMode="auto">
          <a:xfrm>
            <a:off x="5526088" y="4222750"/>
            <a:ext cx="1527175" cy="2106613"/>
          </a:xfrm>
          <a:prstGeom prst="rect">
            <a:avLst/>
          </a:prstGeom>
          <a:noFill/>
          <a:ln w="9525">
            <a:noFill/>
            <a:miter lim="800000"/>
            <a:headEnd/>
            <a:tailEnd/>
          </a:ln>
        </p:spPr>
      </p:pic>
      <p:pic>
        <p:nvPicPr>
          <p:cNvPr id="7" name="6 Imagen" descr="http://tbn2.google.com/images?q=tbn:GRWSO-bCblkCtM:http://img151.imageshack.us/img151/6359/mozartparabebslw4.jpg">
            <a:hlinkClick r:id="rId7"/>
          </p:cNvPr>
          <p:cNvPicPr>
            <a:picLocks noChangeAspect="1" noChangeArrowheads="1"/>
          </p:cNvPicPr>
          <p:nvPr/>
        </p:nvPicPr>
        <p:blipFill>
          <a:blip r:embed="rId8"/>
          <a:srcRect/>
          <a:stretch>
            <a:fillRect/>
          </a:stretch>
        </p:blipFill>
        <p:spPr bwMode="auto">
          <a:xfrm>
            <a:off x="792163" y="673100"/>
            <a:ext cx="1373187" cy="1568450"/>
          </a:xfrm>
          <a:prstGeom prst="rect">
            <a:avLst/>
          </a:prstGeom>
          <a:noFill/>
          <a:ln w="9525">
            <a:noFill/>
            <a:miter lim="800000"/>
            <a:headEnd/>
            <a:tailEnd/>
          </a:ln>
        </p:spPr>
      </p:pic>
      <p:sp>
        <p:nvSpPr>
          <p:cNvPr id="8" name="7 CuadroTexto"/>
          <p:cNvSpPr txBox="1"/>
          <p:nvPr/>
        </p:nvSpPr>
        <p:spPr>
          <a:xfrm>
            <a:off x="500063" y="2500313"/>
            <a:ext cx="5621337" cy="923925"/>
          </a:xfrm>
          <a:prstGeom prst="rect">
            <a:avLst/>
          </a:prstGeom>
          <a:noFill/>
        </p:spPr>
        <p:txBody>
          <a:bodyPr>
            <a:spAutoFit/>
          </a:bodyPr>
          <a:lstStyle/>
          <a:p>
            <a:pPr fontAlgn="auto">
              <a:spcBef>
                <a:spcPts val="0"/>
              </a:spcBef>
              <a:spcAft>
                <a:spcPts val="0"/>
              </a:spcAft>
              <a:defRPr/>
            </a:pPr>
            <a:r>
              <a:rPr lang="es-MX" dirty="0">
                <a:solidFill>
                  <a:schemeClr val="accent6">
                    <a:lumMod val="60000"/>
                    <a:lumOff val="40000"/>
                  </a:schemeClr>
                </a:solidFill>
                <a:latin typeface="+mn-lt"/>
              </a:rPr>
              <a:t>Una paradoja: el sujeto de la prevención es y no es el niño, porque la intervención debe focalizarse en el vínculo entre la madre y su hijo/a.</a:t>
            </a:r>
            <a:endParaRPr lang="es-ES" dirty="0">
              <a:latin typeface="+mn-lt"/>
            </a:endParaRPr>
          </a:p>
        </p:txBody>
      </p:sp>
      <p:sp>
        <p:nvSpPr>
          <p:cNvPr id="9" name="8 CuadroTexto"/>
          <p:cNvSpPr txBox="1">
            <a:spLocks noChangeArrowheads="1"/>
          </p:cNvSpPr>
          <p:nvPr/>
        </p:nvSpPr>
        <p:spPr bwMode="auto">
          <a:xfrm>
            <a:off x="2286000" y="646113"/>
            <a:ext cx="4214813" cy="1754187"/>
          </a:xfrm>
          <a:prstGeom prst="rect">
            <a:avLst/>
          </a:prstGeom>
          <a:noFill/>
          <a:ln w="9525">
            <a:noFill/>
            <a:miter lim="800000"/>
            <a:headEnd/>
            <a:tailEnd/>
          </a:ln>
        </p:spPr>
        <p:txBody>
          <a:bodyPr>
            <a:spAutoFit/>
          </a:bodyPr>
          <a:lstStyle/>
          <a:p>
            <a:r>
              <a:rPr lang="es-MX">
                <a:solidFill>
                  <a:srgbClr val="FFFF00"/>
                </a:solidFill>
                <a:latin typeface="Constantia" pitchFamily="18" charset="0"/>
              </a:rPr>
              <a:t>Una contradicción: la prevención implica prescripción, y contradicto-riamente la prevención en SM se orienta a respetar procesos de maduración y etapas del desarrollo que tienen su propio curso y ritmo.</a:t>
            </a:r>
            <a:endParaRPr lang="es-ES">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098"/>
                                        </p:tgtEl>
                                        <p:attrNameLst>
                                          <p:attrName>style.visibility</p:attrName>
                                        </p:attrNameLst>
                                      </p:cBhvr>
                                      <p:to>
                                        <p:strVal val="visible"/>
                                      </p:to>
                                    </p:set>
                                    <p:anim calcmode="lin" valueType="num">
                                      <p:cBhvr additive="base">
                                        <p:cTn id="43" dur="500" fill="hold"/>
                                        <p:tgtEl>
                                          <p:spTgt spid="4098"/>
                                        </p:tgtEl>
                                        <p:attrNameLst>
                                          <p:attrName>ppt_x</p:attrName>
                                        </p:attrNameLst>
                                      </p:cBhvr>
                                      <p:tavLst>
                                        <p:tav tm="0">
                                          <p:val>
                                            <p:strVal val="#ppt_x"/>
                                          </p:val>
                                        </p:tav>
                                        <p:tav tm="100000">
                                          <p:val>
                                            <p:strVal val="#ppt_x"/>
                                          </p:val>
                                        </p:tav>
                                      </p:tavLst>
                                    </p:anim>
                                    <p:anim calcmode="lin" valueType="num">
                                      <p:cBhvr additive="base">
                                        <p:cTn id="44"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1+#ppt_w/2"/>
                                          </p:val>
                                        </p:tav>
                                        <p:tav tm="100000">
                                          <p:val>
                                            <p:strVal val="#ppt_x"/>
                                          </p:val>
                                        </p:tav>
                                      </p:tavLst>
                                    </p:anim>
                                    <p:anim calcmode="lin" valueType="num">
                                      <p:cBhvr additive="base">
                                        <p:cTn id="5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Título"/>
          <p:cNvSpPr>
            <a:spLocks noGrp="1"/>
          </p:cNvSpPr>
          <p:nvPr>
            <p:ph type="title"/>
          </p:nvPr>
        </p:nvSpPr>
        <p:spPr/>
        <p:txBody>
          <a:bodyPr/>
          <a:lstStyle/>
          <a:p>
            <a:r>
              <a:rPr lang="es-MX" smtClean="0"/>
              <a:t>La irrupción de lo externo</a:t>
            </a:r>
            <a:endParaRPr lang="es-ES" smtClean="0"/>
          </a:p>
        </p:txBody>
      </p:sp>
      <p:sp>
        <p:nvSpPr>
          <p:cNvPr id="27650" name="2 Marcador de contenido"/>
          <p:cNvSpPr>
            <a:spLocks noGrp="1"/>
          </p:cNvSpPr>
          <p:nvPr>
            <p:ph idx="1"/>
          </p:nvPr>
        </p:nvSpPr>
        <p:spPr/>
        <p:txBody>
          <a:bodyPr/>
          <a:lstStyle/>
          <a:p>
            <a:r>
              <a:rPr lang="es-MX" smtClean="0"/>
              <a:t>El bebé crea un objeto (objeto transicional) que junto con la madre, le va a indicar que hay una realidad externa. </a:t>
            </a:r>
          </a:p>
          <a:p>
            <a:endParaRPr lang="es-MX" smtClean="0"/>
          </a:p>
          <a:p>
            <a:r>
              <a:rPr lang="es-MX" smtClean="0"/>
              <a:t>De los objetos parciales a los objetos totales</a:t>
            </a:r>
          </a:p>
          <a:p>
            <a:endParaRPr lang="es-E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p:cNvSpPr>
            <a:spLocks noGrp="1"/>
          </p:cNvSpPr>
          <p:nvPr>
            <p:ph type="title"/>
          </p:nvPr>
        </p:nvSpPr>
        <p:spPr/>
        <p:txBody>
          <a:bodyPr/>
          <a:lstStyle/>
          <a:p>
            <a:r>
              <a:rPr lang="es-MX" smtClean="0"/>
              <a:t>La comunicación del bebé</a:t>
            </a:r>
            <a:endParaRPr lang="es-ES" smtClean="0"/>
          </a:p>
        </p:txBody>
      </p:sp>
      <p:sp>
        <p:nvSpPr>
          <p:cNvPr id="28674" name="2 Marcador de contenido"/>
          <p:cNvSpPr>
            <a:spLocks noGrp="1"/>
          </p:cNvSpPr>
          <p:nvPr>
            <p:ph idx="1"/>
          </p:nvPr>
        </p:nvSpPr>
        <p:spPr/>
        <p:txBody>
          <a:bodyPr/>
          <a:lstStyle/>
          <a:p>
            <a:r>
              <a:rPr lang="es-MX" smtClean="0"/>
              <a:t>Identifica la voz de la madre y de otras personas</a:t>
            </a:r>
            <a:endParaRPr lang="es-ES" smtClean="0"/>
          </a:p>
          <a:p>
            <a:r>
              <a:rPr lang="es-ES" smtClean="0"/>
              <a:t>Muestra fortalezas motoras </a:t>
            </a:r>
          </a:p>
          <a:p>
            <a:r>
              <a:rPr lang="es-ES" smtClean="0"/>
              <a:t>Necesidad de movimiento </a:t>
            </a:r>
          </a:p>
          <a:p>
            <a:r>
              <a:rPr lang="es-MX" smtClean="0"/>
              <a:t>Desea tomar, aprehender objetos (intencionalidad)</a:t>
            </a:r>
            <a:endParaRPr lang="es-ES" smtClean="0"/>
          </a:p>
          <a:p>
            <a:r>
              <a:rPr lang="es-MX" smtClean="0"/>
              <a:t>Puede seguir objetos</a:t>
            </a:r>
          </a:p>
          <a:p>
            <a:r>
              <a:rPr lang="es-MX" smtClean="0"/>
              <a:t>Balbucea</a:t>
            </a:r>
          </a:p>
          <a:p>
            <a:r>
              <a:rPr lang="es-MX" smtClean="0"/>
              <a:t>Se mira en el espejo</a:t>
            </a:r>
          </a:p>
          <a:p>
            <a:r>
              <a:rPr lang="es-MX" smtClean="0"/>
              <a:t>Juega a esconderse y a aparecer</a:t>
            </a:r>
          </a:p>
          <a:p>
            <a:r>
              <a:rPr lang="es-MX" smtClean="0"/>
              <a:t>Tira, observa; destruye y construye, explora</a:t>
            </a:r>
          </a:p>
          <a:p>
            <a:endParaRPr lang="es-ES" smtClean="0"/>
          </a:p>
          <a:p>
            <a:endParaRPr lang="es-E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p:txBody>
          <a:bodyPr/>
          <a:lstStyle/>
          <a:p>
            <a:r>
              <a:rPr lang="es-ES" smtClean="0"/>
              <a:t>Procesos del desarrollo</a:t>
            </a:r>
          </a:p>
        </p:txBody>
      </p:sp>
      <p:sp>
        <p:nvSpPr>
          <p:cNvPr id="29698" name="2 Marcador de contenido"/>
          <p:cNvSpPr>
            <a:spLocks noGrp="1"/>
          </p:cNvSpPr>
          <p:nvPr>
            <p:ph idx="1"/>
          </p:nvPr>
        </p:nvSpPr>
        <p:spPr/>
        <p:txBody>
          <a:bodyPr/>
          <a:lstStyle/>
          <a:p>
            <a:r>
              <a:rPr lang="es-MX" smtClean="0"/>
              <a:t>El destete</a:t>
            </a:r>
            <a:endParaRPr lang="es-ES" smtClean="0"/>
          </a:p>
          <a:p>
            <a:r>
              <a:rPr lang="es-ES" smtClean="0"/>
              <a:t>Lenguaje y marcha son dos áreas fundamentales en el desarrollo que cuando evolucionan adecuadamente, transitan juntas. El lenguaje está en intrínseca relación con los orígenes del pensamiento y de la actividad de representación.</a:t>
            </a:r>
          </a:p>
          <a:p>
            <a:r>
              <a:rPr lang="es-MX" smtClean="0"/>
              <a:t>La marcha es un movimiento hacia la independencia y un ensayo de separación.</a:t>
            </a:r>
          </a:p>
          <a:p>
            <a:r>
              <a:rPr lang="es-MX" smtClean="0"/>
              <a:t>La “aparición” del padre.</a:t>
            </a:r>
            <a:endParaRPr lang="es-E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Título"/>
          <p:cNvSpPr>
            <a:spLocks noGrp="1"/>
          </p:cNvSpPr>
          <p:nvPr>
            <p:ph type="title"/>
          </p:nvPr>
        </p:nvSpPr>
        <p:spPr/>
        <p:txBody>
          <a:bodyPr/>
          <a:lstStyle/>
          <a:p>
            <a:r>
              <a:rPr lang="es-MX" smtClean="0"/>
              <a:t>Otros vínculos</a:t>
            </a:r>
            <a:endParaRPr lang="es-ES" smtClean="0"/>
          </a:p>
        </p:txBody>
      </p:sp>
      <p:sp>
        <p:nvSpPr>
          <p:cNvPr id="30722" name="2 Marcador de contenido"/>
          <p:cNvSpPr>
            <a:spLocks noGrp="1"/>
          </p:cNvSpPr>
          <p:nvPr>
            <p:ph idx="1"/>
          </p:nvPr>
        </p:nvSpPr>
        <p:spPr/>
        <p:txBody>
          <a:bodyPr/>
          <a:lstStyle/>
          <a:p>
            <a:r>
              <a:rPr lang="es-MX" smtClean="0"/>
              <a:t>La relación de pareja</a:t>
            </a:r>
          </a:p>
          <a:p>
            <a:r>
              <a:rPr lang="es-MX" smtClean="0"/>
              <a:t>La relación con los padres</a:t>
            </a:r>
          </a:p>
          <a:p>
            <a:r>
              <a:rPr lang="es-MX" smtClean="0"/>
              <a:t>La relación con los agentes educativos</a:t>
            </a:r>
          </a:p>
          <a:p>
            <a:endParaRPr lang="es-E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fontAlgn="auto">
              <a:spcAft>
                <a:spcPts val="0"/>
              </a:spcAft>
              <a:defRPr/>
            </a:pPr>
            <a:r>
              <a:rPr lang="es-ES" sz="3800" b="1" dirty="0">
                <a:solidFill>
                  <a:schemeClr val="hlink"/>
                </a:solidFill>
                <a:effectLst>
                  <a:outerShdw blurRad="38100" dist="38100" dir="2700000" algn="tl">
                    <a:srgbClr val="000000"/>
                  </a:outerShdw>
                </a:effectLst>
              </a:rPr>
              <a:t>Sobre la teoría del </a:t>
            </a:r>
            <a:r>
              <a:rPr lang="es-ES" sz="3800" b="1" dirty="0" smtClean="0">
                <a:solidFill>
                  <a:schemeClr val="hlink"/>
                </a:solidFill>
                <a:effectLst>
                  <a:outerShdw blurRad="38100" dist="38100" dir="2700000" algn="tl">
                    <a:srgbClr val="000000"/>
                  </a:outerShdw>
                </a:effectLst>
              </a:rPr>
              <a:t>vínculo</a:t>
            </a:r>
            <a:endParaRPr lang="es-ES" sz="3800" dirty="0"/>
          </a:p>
        </p:txBody>
      </p:sp>
      <p:sp>
        <p:nvSpPr>
          <p:cNvPr id="37891" name="Rectangle 3"/>
          <p:cNvSpPr>
            <a:spLocks noGrp="1" noChangeArrowheads="1"/>
          </p:cNvSpPr>
          <p:nvPr>
            <p:ph idx="1"/>
          </p:nvPr>
        </p:nvSpPr>
        <p:spPr>
          <a:xfrm>
            <a:off x="900113" y="2349500"/>
            <a:ext cx="7772400" cy="3268663"/>
          </a:xfrm>
        </p:spPr>
        <p:txBody>
          <a:bodyPr>
            <a:normAutofit fontScale="92500"/>
          </a:bodyPr>
          <a:lstStyle/>
          <a:p>
            <a:pPr marL="274320" indent="-274320" fontAlgn="auto">
              <a:spcAft>
                <a:spcPts val="0"/>
              </a:spcAft>
              <a:buClr>
                <a:schemeClr val="accent3"/>
              </a:buClr>
              <a:buFont typeface="Wingdings 2"/>
              <a:buChar char=""/>
              <a:defRPr/>
            </a:pPr>
            <a:r>
              <a:rPr lang="es-ES" dirty="0"/>
              <a:t>La teoría del vínculo de </a:t>
            </a:r>
            <a:r>
              <a:rPr lang="es-ES" dirty="0" smtClean="0"/>
              <a:t>tiene </a:t>
            </a:r>
            <a:r>
              <a:rPr lang="es-ES" dirty="0"/>
              <a:t>como fuente principal a la teoría de las relaciones de objeto que imperaba en el discurso </a:t>
            </a:r>
            <a:r>
              <a:rPr lang="es-ES" dirty="0" err="1"/>
              <a:t>kleiniano</a:t>
            </a:r>
            <a:r>
              <a:rPr lang="es-ES" dirty="0"/>
              <a:t> a finales de los años </a:t>
            </a:r>
            <a:r>
              <a:rPr lang="es-ES" dirty="0" smtClean="0"/>
              <a:t>cincuenta.</a:t>
            </a:r>
          </a:p>
          <a:p>
            <a:pPr marL="274320" indent="-274320" fontAlgn="auto">
              <a:spcAft>
                <a:spcPts val="0"/>
              </a:spcAft>
              <a:buClr>
                <a:schemeClr val="accent3"/>
              </a:buClr>
              <a:buFont typeface="Wingdings 2"/>
              <a:buChar char=""/>
              <a:defRPr/>
            </a:pPr>
            <a:endParaRPr lang="es-MX" dirty="0" smtClean="0"/>
          </a:p>
          <a:p>
            <a:pPr marL="274320" indent="-274320" fontAlgn="auto">
              <a:spcAft>
                <a:spcPts val="0"/>
              </a:spcAft>
              <a:buClr>
                <a:schemeClr val="accent3"/>
              </a:buClr>
              <a:buFont typeface="Wingdings 2"/>
              <a:buChar char=""/>
              <a:defRPr/>
            </a:pPr>
            <a:r>
              <a:rPr lang="es-MX" dirty="0" smtClean="0"/>
              <a:t>Klein plantea que en el mundo interno del bebé coexisten la fantasía de la existencia de un Pecho Bueno y de un Pecho Malo. Esta fantasía surge por la experiencia corporal que el bebé tiene con su madre.</a:t>
            </a:r>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p:cTn id="7" dur="500" fill="hold"/>
                                        <p:tgtEl>
                                          <p:spTgt spid="378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78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78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7891">
                                            <p:txEl>
                                              <p:pRg st="2" end="2"/>
                                            </p:txEl>
                                          </p:spTgt>
                                        </p:tgtEl>
                                        <p:attrNameLst>
                                          <p:attrName>style.visibility</p:attrName>
                                        </p:attrNameLst>
                                      </p:cBhvr>
                                      <p:to>
                                        <p:strVal val="visible"/>
                                      </p:to>
                                    </p:set>
                                    <p:anim calcmode="lin" valueType="num">
                                      <p:cBhvr>
                                        <p:cTn id="14" dur="500" fill="hold"/>
                                        <p:tgtEl>
                                          <p:spTgt spid="3789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789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MX" dirty="0" smtClean="0"/>
              <a:t>El estudio de las primeras etapas psicológicas en el bebé.</a:t>
            </a:r>
            <a:endParaRPr lang="es-ES" dirty="0"/>
          </a:p>
        </p:txBody>
      </p:sp>
      <p:sp>
        <p:nvSpPr>
          <p:cNvPr id="14338" name="2 Marcador de contenido"/>
          <p:cNvSpPr>
            <a:spLocks noGrp="1"/>
          </p:cNvSpPr>
          <p:nvPr>
            <p:ph idx="1"/>
          </p:nvPr>
        </p:nvSpPr>
        <p:spPr>
          <a:xfrm>
            <a:off x="457200" y="1935163"/>
            <a:ext cx="7043738" cy="4389437"/>
          </a:xfrm>
        </p:spPr>
        <p:txBody>
          <a:bodyPr/>
          <a:lstStyle/>
          <a:p>
            <a:r>
              <a:rPr lang="es-MX" smtClean="0"/>
              <a:t>Freud es pionero en el estudio del niño. Le da un lugar de sujeto y no de objeto. El niño es un sujeto sexualizado. </a:t>
            </a:r>
          </a:p>
          <a:p>
            <a:r>
              <a:rPr lang="es-MX" smtClean="0"/>
              <a:t>Spitz, Anna Freud, Klein, Winnicott, Mahler, etc.</a:t>
            </a:r>
          </a:p>
          <a:p>
            <a:r>
              <a:rPr lang="es-MX" smtClean="0"/>
              <a:t>No se reconocía un valor afectivo o emocional en los bebés, o bien el dolor: “Los bebés no sienten, no se dan cuenta…”</a:t>
            </a:r>
          </a:p>
        </p:txBody>
      </p:sp>
      <p:pic>
        <p:nvPicPr>
          <p:cNvPr id="14339" name="Picture 2" descr="http://tbn2.google.com/images?q=tbn:moeKa3yME_h-mM:http://cangrejoinmortal.files.wordpress.com/2009/06/freud.jpg">
            <a:hlinkClick r:id="rId2"/>
          </p:cNvPr>
          <p:cNvPicPr>
            <a:picLocks noChangeAspect="1" noChangeArrowheads="1"/>
          </p:cNvPicPr>
          <p:nvPr/>
        </p:nvPicPr>
        <p:blipFill>
          <a:blip r:embed="rId3"/>
          <a:srcRect/>
          <a:stretch>
            <a:fillRect/>
          </a:stretch>
        </p:blipFill>
        <p:spPr bwMode="auto">
          <a:xfrm>
            <a:off x="7858125" y="1357313"/>
            <a:ext cx="933450" cy="1285875"/>
          </a:xfrm>
          <a:prstGeom prst="rect">
            <a:avLst/>
          </a:prstGeom>
          <a:noFill/>
          <a:ln w="9525">
            <a:noFill/>
            <a:miter lim="800000"/>
            <a:headEnd/>
            <a:tailEnd/>
          </a:ln>
        </p:spPr>
      </p:pic>
      <p:pic>
        <p:nvPicPr>
          <p:cNvPr id="14340" name="Picture 4" descr="http://tbn3.google.com/images?q=tbn:7nl3dFB74gwqeM:http://transdisciplina2.tripod.com/spitzRene-83.jpg">
            <a:hlinkClick r:id="rId4"/>
          </p:cNvPr>
          <p:cNvPicPr>
            <a:picLocks noChangeAspect="1" noChangeArrowheads="1"/>
          </p:cNvPicPr>
          <p:nvPr/>
        </p:nvPicPr>
        <p:blipFill>
          <a:blip r:embed="rId5"/>
          <a:srcRect/>
          <a:stretch>
            <a:fillRect/>
          </a:stretch>
        </p:blipFill>
        <p:spPr bwMode="auto">
          <a:xfrm>
            <a:off x="7786688" y="2786063"/>
            <a:ext cx="1000125" cy="923925"/>
          </a:xfrm>
          <a:prstGeom prst="rect">
            <a:avLst/>
          </a:prstGeom>
          <a:noFill/>
          <a:ln w="9525">
            <a:noFill/>
            <a:miter lim="800000"/>
            <a:headEnd/>
            <a:tailEnd/>
          </a:ln>
        </p:spPr>
      </p:pic>
      <p:pic>
        <p:nvPicPr>
          <p:cNvPr id="14341" name="Picture 6" descr="http://tbn3.google.com/images?q=tbn:vxvHmrWcuDp0JM:http://redacon.radionova.it/immagini/upld/news_4818624274ebb">
            <a:hlinkClick r:id="rId6"/>
          </p:cNvPr>
          <p:cNvPicPr>
            <a:picLocks noChangeAspect="1" noChangeArrowheads="1"/>
          </p:cNvPicPr>
          <p:nvPr/>
        </p:nvPicPr>
        <p:blipFill>
          <a:blip r:embed="rId7"/>
          <a:srcRect/>
          <a:stretch>
            <a:fillRect/>
          </a:stretch>
        </p:blipFill>
        <p:spPr bwMode="auto">
          <a:xfrm>
            <a:off x="7786688" y="3929063"/>
            <a:ext cx="1000125" cy="1104900"/>
          </a:xfrm>
          <a:prstGeom prst="rect">
            <a:avLst/>
          </a:prstGeom>
          <a:noFill/>
          <a:ln w="9525">
            <a:noFill/>
            <a:miter lim="800000"/>
            <a:headEnd/>
            <a:tailEnd/>
          </a:ln>
        </p:spPr>
      </p:pic>
      <p:pic>
        <p:nvPicPr>
          <p:cNvPr id="14342" name="Picture 8" descr="http://tbn3.google.com/images?q=tbn:3G0_zTpkrX51uM:http://www.marxists.org/glossary/people/w/pics/winnicott-donald.jpg">
            <a:hlinkClick r:id="rId8"/>
          </p:cNvPr>
          <p:cNvPicPr>
            <a:picLocks noChangeAspect="1" noChangeArrowheads="1"/>
          </p:cNvPicPr>
          <p:nvPr/>
        </p:nvPicPr>
        <p:blipFill>
          <a:blip r:embed="rId9"/>
          <a:srcRect/>
          <a:stretch>
            <a:fillRect/>
          </a:stretch>
        </p:blipFill>
        <p:spPr bwMode="auto">
          <a:xfrm>
            <a:off x="6215063" y="5286375"/>
            <a:ext cx="1214437" cy="1285875"/>
          </a:xfrm>
          <a:prstGeom prst="rect">
            <a:avLst/>
          </a:prstGeom>
          <a:noFill/>
          <a:ln w="9525">
            <a:noFill/>
            <a:miter lim="800000"/>
            <a:headEnd/>
            <a:tailEnd/>
          </a:ln>
        </p:spPr>
      </p:pic>
      <p:pic>
        <p:nvPicPr>
          <p:cNvPr id="14343" name="Picture 10" descr="http://tbn0.google.com/images?q=tbn:h3eAe6Rz0Jty5M:http://www.militarywriters.com/images/bookcovers/Mahlerflyer.jpg">
            <a:hlinkClick r:id="rId10"/>
          </p:cNvPr>
          <p:cNvPicPr>
            <a:picLocks noChangeAspect="1" noChangeArrowheads="1"/>
          </p:cNvPicPr>
          <p:nvPr/>
        </p:nvPicPr>
        <p:blipFill>
          <a:blip r:embed="rId11"/>
          <a:srcRect/>
          <a:stretch>
            <a:fillRect/>
          </a:stretch>
        </p:blipFill>
        <p:spPr bwMode="auto">
          <a:xfrm>
            <a:off x="7786688" y="5286375"/>
            <a:ext cx="1000125"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704850"/>
            <a:ext cx="8229600" cy="1143000"/>
          </a:xfrm>
        </p:spPr>
        <p:txBody>
          <a:bodyPr>
            <a:normAutofit fontScale="90000"/>
          </a:bodyPr>
          <a:lstStyle/>
          <a:p>
            <a:pPr fontAlgn="auto">
              <a:spcAft>
                <a:spcPts val="0"/>
              </a:spcAft>
              <a:defRPr/>
            </a:pPr>
            <a:r>
              <a:rPr lang="es-ES" sz="3800" b="1">
                <a:solidFill>
                  <a:schemeClr val="hlink"/>
                </a:solidFill>
                <a:effectLst>
                  <a:outerShdw blurRad="38100" dist="38100" dir="2700000" algn="tl">
                    <a:srgbClr val="000000"/>
                  </a:outerShdw>
                </a:effectLst>
              </a:rPr>
              <a:t>Sobre la teoría del vínculo en Enrique Pichón Rivière</a:t>
            </a:r>
          </a:p>
        </p:txBody>
      </p:sp>
      <p:sp>
        <p:nvSpPr>
          <p:cNvPr id="32770" name="Rectangle 7"/>
          <p:cNvSpPr>
            <a:spLocks noGrp="1" noChangeArrowheads="1"/>
          </p:cNvSpPr>
          <p:nvPr>
            <p:ph sz="half" idx="1"/>
          </p:nvPr>
        </p:nvSpPr>
        <p:spPr>
          <a:xfrm>
            <a:off x="457200" y="1920875"/>
            <a:ext cx="4038600" cy="4433888"/>
          </a:xfrm>
        </p:spPr>
        <p:txBody>
          <a:bodyPr/>
          <a:lstStyle/>
          <a:p>
            <a:r>
              <a:rPr lang="es-ES" sz="2400" smtClean="0"/>
              <a:t>Teoría de las relaciones de objeto:</a:t>
            </a:r>
          </a:p>
        </p:txBody>
      </p:sp>
      <p:sp>
        <p:nvSpPr>
          <p:cNvPr id="32771" name="Rectangle 8"/>
          <p:cNvSpPr>
            <a:spLocks noGrp="1" noChangeArrowheads="1"/>
          </p:cNvSpPr>
          <p:nvPr>
            <p:ph sz="half" idx="2"/>
          </p:nvPr>
        </p:nvSpPr>
        <p:spPr>
          <a:xfrm>
            <a:off x="4648200" y="1920875"/>
            <a:ext cx="4038600" cy="4433888"/>
          </a:xfrm>
        </p:spPr>
        <p:txBody>
          <a:bodyPr/>
          <a:lstStyle/>
          <a:p>
            <a:r>
              <a:rPr lang="es-ES" sz="2400" smtClean="0"/>
              <a:t>Teoría del vínculo: </a:t>
            </a:r>
          </a:p>
        </p:txBody>
      </p:sp>
      <p:sp>
        <p:nvSpPr>
          <p:cNvPr id="32772" name="Text Box 5"/>
          <p:cNvSpPr txBox="1">
            <a:spLocks noChangeArrowheads="1"/>
          </p:cNvSpPr>
          <p:nvPr/>
        </p:nvSpPr>
        <p:spPr bwMode="auto">
          <a:xfrm>
            <a:off x="1331913" y="2924175"/>
            <a:ext cx="4103687" cy="366713"/>
          </a:xfrm>
          <a:prstGeom prst="rect">
            <a:avLst/>
          </a:prstGeom>
          <a:noFill/>
          <a:ln w="9525">
            <a:noFill/>
            <a:miter lim="800000"/>
            <a:headEnd/>
            <a:tailEnd/>
          </a:ln>
        </p:spPr>
        <p:txBody>
          <a:bodyPr>
            <a:spAutoFit/>
          </a:bodyPr>
          <a:lstStyle/>
          <a:p>
            <a:pPr>
              <a:spcBef>
                <a:spcPct val="50000"/>
              </a:spcBef>
            </a:pPr>
            <a:endParaRPr lang="es-MX">
              <a:latin typeface="Constantia" pitchFamily="18" charset="0"/>
            </a:endParaRPr>
          </a:p>
        </p:txBody>
      </p:sp>
      <p:sp>
        <p:nvSpPr>
          <p:cNvPr id="32773" name="Text Box 6"/>
          <p:cNvSpPr txBox="1">
            <a:spLocks noChangeArrowheads="1"/>
          </p:cNvSpPr>
          <p:nvPr/>
        </p:nvSpPr>
        <p:spPr bwMode="auto">
          <a:xfrm>
            <a:off x="900113" y="2852738"/>
            <a:ext cx="3744912" cy="2097087"/>
          </a:xfrm>
          <a:prstGeom prst="rect">
            <a:avLst/>
          </a:prstGeom>
          <a:solidFill>
            <a:srgbClr val="FFFFFF"/>
          </a:solidFill>
          <a:ln w="9525">
            <a:noFill/>
            <a:miter lim="800000"/>
            <a:headEnd/>
            <a:tailEnd/>
          </a:ln>
        </p:spPr>
        <p:txBody>
          <a:bodyPr/>
          <a:lstStyle/>
          <a:p>
            <a:pPr algn="just"/>
            <a:endParaRPr lang="es-ES" sz="1200">
              <a:latin typeface="Constantia" pitchFamily="18" charset="0"/>
            </a:endParaRPr>
          </a:p>
          <a:p>
            <a:pPr algn="just"/>
            <a:endParaRPr lang="es-ES" sz="1200">
              <a:latin typeface="Constantia" pitchFamily="18" charset="0"/>
            </a:endParaRPr>
          </a:p>
          <a:p>
            <a:pPr algn="just"/>
            <a:endParaRPr lang="es-ES" sz="1200">
              <a:latin typeface="Constantia" pitchFamily="18" charset="0"/>
            </a:endParaRPr>
          </a:p>
          <a:p>
            <a:pPr algn="just"/>
            <a:endParaRPr lang="es-ES" sz="1200">
              <a:latin typeface="Constantia" pitchFamily="18" charset="0"/>
            </a:endParaRPr>
          </a:p>
          <a:p>
            <a:pPr algn="just"/>
            <a:r>
              <a:rPr lang="es-ES" b="1">
                <a:latin typeface="Constantia" pitchFamily="18" charset="0"/>
              </a:rPr>
              <a:t>Sujeto 			Objeto</a:t>
            </a:r>
          </a:p>
          <a:p>
            <a:pPr algn="just"/>
            <a:endParaRPr lang="es-ES" b="1">
              <a:latin typeface="Constantia" pitchFamily="18" charset="0"/>
            </a:endParaRPr>
          </a:p>
          <a:p>
            <a:pPr algn="just"/>
            <a:endParaRPr lang="es-ES" b="1">
              <a:latin typeface="Constantia" pitchFamily="18" charset="0"/>
            </a:endParaRPr>
          </a:p>
          <a:p>
            <a:pPr algn="ctr"/>
            <a:r>
              <a:rPr lang="es-ES" b="1">
                <a:latin typeface="Constantia" pitchFamily="18" charset="0"/>
              </a:rPr>
              <a:t>Unidireccional</a:t>
            </a:r>
            <a:endParaRPr lang="es-ES" sz="2800" b="1">
              <a:latin typeface="Constantia" pitchFamily="18" charset="0"/>
            </a:endParaRPr>
          </a:p>
        </p:txBody>
      </p:sp>
      <p:sp>
        <p:nvSpPr>
          <p:cNvPr id="32774" name="Line 9"/>
          <p:cNvSpPr>
            <a:spLocks noChangeShapeType="1"/>
          </p:cNvSpPr>
          <p:nvPr/>
        </p:nvSpPr>
        <p:spPr bwMode="auto">
          <a:xfrm>
            <a:off x="1908175" y="3789363"/>
            <a:ext cx="1655763" cy="0"/>
          </a:xfrm>
          <a:prstGeom prst="line">
            <a:avLst/>
          </a:prstGeom>
          <a:noFill/>
          <a:ln w="28575">
            <a:solidFill>
              <a:schemeClr val="tx1"/>
            </a:solidFill>
            <a:round/>
            <a:headEnd/>
            <a:tailEnd type="triangle" w="med" len="med"/>
          </a:ln>
        </p:spPr>
        <p:txBody>
          <a:bodyPr/>
          <a:lstStyle/>
          <a:p>
            <a:endParaRPr lang="es-MX"/>
          </a:p>
        </p:txBody>
      </p:sp>
      <p:sp>
        <p:nvSpPr>
          <p:cNvPr id="32775" name="Text Box 10"/>
          <p:cNvSpPr txBox="1">
            <a:spLocks noChangeArrowheads="1"/>
          </p:cNvSpPr>
          <p:nvPr/>
        </p:nvSpPr>
        <p:spPr bwMode="auto">
          <a:xfrm>
            <a:off x="5219700" y="2492375"/>
            <a:ext cx="3529013" cy="3024188"/>
          </a:xfrm>
          <a:prstGeom prst="rect">
            <a:avLst/>
          </a:prstGeom>
          <a:solidFill>
            <a:srgbClr val="FFFFFF"/>
          </a:solidFill>
          <a:ln w="9525">
            <a:noFill/>
            <a:miter lim="800000"/>
            <a:headEnd/>
            <a:tailEnd/>
          </a:ln>
        </p:spPr>
        <p:txBody>
          <a:bodyPr/>
          <a:lstStyle/>
          <a:p>
            <a:endParaRPr lang="es-ES" sz="1200">
              <a:latin typeface="Constantia" pitchFamily="18" charset="0"/>
            </a:endParaRPr>
          </a:p>
          <a:p>
            <a:endParaRPr lang="es-ES" sz="1200">
              <a:latin typeface="Constantia" pitchFamily="18" charset="0"/>
            </a:endParaRPr>
          </a:p>
          <a:p>
            <a:endParaRPr lang="es-ES" sz="1200">
              <a:latin typeface="Constantia" pitchFamily="18" charset="0"/>
            </a:endParaRPr>
          </a:p>
          <a:p>
            <a:endParaRPr lang="es-ES" sz="1200">
              <a:latin typeface="Constantia" pitchFamily="18" charset="0"/>
            </a:endParaRPr>
          </a:p>
          <a:p>
            <a:endParaRPr lang="es-ES" sz="1200">
              <a:latin typeface="Constantia" pitchFamily="18" charset="0"/>
            </a:endParaRPr>
          </a:p>
          <a:p>
            <a:pPr algn="ctr"/>
            <a:r>
              <a:rPr lang="es-ES" b="1">
                <a:latin typeface="Constantia" pitchFamily="18" charset="0"/>
              </a:rPr>
              <a:t>Sujeto		Sujeto</a:t>
            </a:r>
          </a:p>
          <a:p>
            <a:endParaRPr lang="es-ES" b="1">
              <a:latin typeface="Constantia" pitchFamily="18" charset="0"/>
            </a:endParaRPr>
          </a:p>
          <a:p>
            <a:endParaRPr lang="es-ES" sz="1200" b="1">
              <a:latin typeface="Constantia" pitchFamily="18" charset="0"/>
            </a:endParaRPr>
          </a:p>
          <a:p>
            <a:endParaRPr lang="es-ES" sz="1200" b="1">
              <a:latin typeface="Constantia" pitchFamily="18" charset="0"/>
            </a:endParaRPr>
          </a:p>
          <a:p>
            <a:pPr algn="ctr"/>
            <a:endParaRPr lang="es-ES" sz="1200" b="1">
              <a:latin typeface="Constantia" pitchFamily="18" charset="0"/>
            </a:endParaRPr>
          </a:p>
          <a:p>
            <a:pPr algn="ctr"/>
            <a:endParaRPr lang="es-ES" sz="1200" b="1">
              <a:latin typeface="Constantia" pitchFamily="18" charset="0"/>
            </a:endParaRPr>
          </a:p>
          <a:p>
            <a:pPr algn="ctr"/>
            <a:r>
              <a:rPr lang="es-ES" sz="1600" b="1">
                <a:latin typeface="Tahoma" pitchFamily="34" charset="0"/>
              </a:rPr>
              <a:t>Bidireccionalidad y mutua afectación</a:t>
            </a:r>
          </a:p>
          <a:p>
            <a:pPr algn="ctr"/>
            <a:endParaRPr lang="es-ES" sz="2400" b="1">
              <a:latin typeface="Constantia" pitchFamily="18" charset="0"/>
            </a:endParaRPr>
          </a:p>
        </p:txBody>
      </p:sp>
      <p:sp>
        <p:nvSpPr>
          <p:cNvPr id="32776" name="AutoShape 11"/>
          <p:cNvSpPr>
            <a:spLocks noChangeArrowheads="1"/>
          </p:cNvSpPr>
          <p:nvPr/>
        </p:nvSpPr>
        <p:spPr bwMode="auto">
          <a:xfrm>
            <a:off x="5724525" y="4005263"/>
            <a:ext cx="2663825" cy="503237"/>
          </a:xfrm>
          <a:prstGeom prst="curvedUpArrow">
            <a:avLst>
              <a:gd name="adj1" fmla="val 105868"/>
              <a:gd name="adj2" fmla="val 211735"/>
              <a:gd name="adj3" fmla="val 33333"/>
            </a:avLst>
          </a:prstGeom>
          <a:solidFill>
            <a:schemeClr val="accent1"/>
          </a:solidFill>
          <a:ln w="9525">
            <a:solidFill>
              <a:schemeClr val="tx1"/>
            </a:solidFill>
            <a:miter lim="800000"/>
            <a:headEnd/>
            <a:tailEnd/>
          </a:ln>
        </p:spPr>
        <p:txBody>
          <a:bodyPr wrap="none" anchor="ctr"/>
          <a:lstStyle/>
          <a:p>
            <a:endParaRPr lang="es-MX">
              <a:latin typeface="Constantia" pitchFamily="18" charset="0"/>
            </a:endParaRPr>
          </a:p>
        </p:txBody>
      </p:sp>
      <p:sp>
        <p:nvSpPr>
          <p:cNvPr id="32777" name="AutoShape 13"/>
          <p:cNvSpPr>
            <a:spLocks noChangeArrowheads="1"/>
          </p:cNvSpPr>
          <p:nvPr/>
        </p:nvSpPr>
        <p:spPr bwMode="auto">
          <a:xfrm rot="10800000">
            <a:off x="5508625" y="2708275"/>
            <a:ext cx="2808288" cy="576263"/>
          </a:xfrm>
          <a:prstGeom prst="curvedUpArrow">
            <a:avLst>
              <a:gd name="adj1" fmla="val 97465"/>
              <a:gd name="adj2" fmla="val 194931"/>
              <a:gd name="adj3" fmla="val 33333"/>
            </a:avLst>
          </a:prstGeom>
          <a:solidFill>
            <a:schemeClr val="accent1"/>
          </a:solidFill>
          <a:ln w="9525">
            <a:solidFill>
              <a:schemeClr val="tx1"/>
            </a:solidFill>
            <a:miter lim="800000"/>
            <a:headEnd/>
            <a:tailEnd/>
          </a:ln>
        </p:spPr>
        <p:txBody>
          <a:bodyPr wrap="none" anchor="ctr"/>
          <a:lstStyle/>
          <a:p>
            <a:endParaRPr lang="es-MX">
              <a:latin typeface="Constantia"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fontAlgn="auto">
              <a:spcAft>
                <a:spcPts val="0"/>
              </a:spcAft>
              <a:defRPr/>
            </a:pPr>
            <a:r>
              <a:rPr lang="es-ES" b="1">
                <a:solidFill>
                  <a:schemeClr val="hlink"/>
                </a:solidFill>
                <a:effectLst>
                  <a:outerShdw blurRad="38100" dist="38100" dir="2700000" algn="tl">
                    <a:srgbClr val="000000"/>
                  </a:outerShdw>
                </a:effectLst>
              </a:rPr>
              <a:t>1. Características del vínculo:</a:t>
            </a:r>
          </a:p>
        </p:txBody>
      </p:sp>
      <p:sp>
        <p:nvSpPr>
          <p:cNvPr id="38915" name="Rectangle 3"/>
          <p:cNvSpPr>
            <a:spLocks noGrp="1" noChangeArrowheads="1"/>
          </p:cNvSpPr>
          <p:nvPr>
            <p:ph idx="1"/>
          </p:nvPr>
        </p:nvSpPr>
        <p:spPr/>
        <p:txBody>
          <a:bodyPr/>
          <a:lstStyle/>
          <a:p>
            <a:pPr marL="533400" indent="-533400"/>
            <a:r>
              <a:rPr lang="es-ES" b="1" smtClean="0">
                <a:solidFill>
                  <a:schemeClr val="hlink"/>
                </a:solidFill>
              </a:rPr>
              <a:t>El concepto de vínculo es “la mínima unidad de análisis” de la psicología social</a:t>
            </a:r>
            <a:r>
              <a:rPr lang="es-ES" b="1" smtClean="0"/>
              <a:t>: </a:t>
            </a:r>
          </a:p>
          <a:p>
            <a:pPr marL="533400" indent="-533400">
              <a:buFont typeface="Wingdings" pitchFamily="2" charset="2"/>
              <a:buNone/>
            </a:pPr>
            <a:r>
              <a:rPr lang="es-ES" b="1" smtClean="0"/>
              <a:t>Lo que se estudia en la psicología social es cómo un sujeto se relaciona con un objeto </a:t>
            </a:r>
            <a:r>
              <a:rPr lang="es-ES" b="1" smtClean="0">
                <a:sym typeface="Symbol" pitchFamily="18" charset="2"/>
              </a:rPr>
              <a:t>-</a:t>
            </a:r>
            <a:r>
              <a:rPr lang="es-ES" b="1" smtClean="0"/>
              <a:t>que en este caso es otro sujeto- y viceversa: cómo este objeto</a:t>
            </a:r>
            <a:r>
              <a:rPr lang="es-ES" b="1" smtClean="0">
                <a:sym typeface="Symbol" pitchFamily="18" charset="2"/>
              </a:rPr>
              <a:t>-</a:t>
            </a:r>
            <a:r>
              <a:rPr lang="es-ES" b="1" smtClean="0"/>
              <a:t>sujeto afecta al sujeto que establece un vínculo con él.</a:t>
            </a:r>
            <a:r>
              <a:rPr lang="es-ES" smtClean="0"/>
              <a:t> </a:t>
            </a:r>
          </a:p>
          <a:p>
            <a:pPr marL="533400" indent="-533400"/>
            <a:endParaRPr lang="es-E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edge">
                                      <p:cBhvr>
                                        <p:cTn id="7" dur="20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wedge">
                                      <p:cBhvr>
                                        <p:cTn id="12" dur="20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normAutofit/>
          </a:bodyPr>
          <a:lstStyle/>
          <a:p>
            <a:pPr fontAlgn="auto">
              <a:spcAft>
                <a:spcPts val="0"/>
              </a:spcAft>
              <a:defRPr/>
            </a:pPr>
            <a:r>
              <a:rPr lang="es-ES" b="1">
                <a:solidFill>
                  <a:schemeClr val="hlink"/>
                </a:solidFill>
                <a:effectLst>
                  <a:outerShdw blurRad="38100" dist="38100" dir="2700000" algn="tl">
                    <a:srgbClr val="000000"/>
                  </a:outerShdw>
                </a:effectLst>
              </a:rPr>
              <a:t>1. Características del vínculo:</a:t>
            </a:r>
          </a:p>
        </p:txBody>
      </p:sp>
      <p:sp>
        <p:nvSpPr>
          <p:cNvPr id="39939" name="Rectangle 3"/>
          <p:cNvSpPr>
            <a:spLocks noGrp="1" noChangeArrowheads="1"/>
          </p:cNvSpPr>
          <p:nvPr>
            <p:ph idx="1"/>
          </p:nvPr>
        </p:nvSpPr>
        <p:spPr/>
        <p:txBody>
          <a:bodyPr/>
          <a:lstStyle/>
          <a:p>
            <a:r>
              <a:rPr lang="es-ES" sz="2400" b="1" smtClean="0">
                <a:solidFill>
                  <a:schemeClr val="hlink"/>
                </a:solidFill>
              </a:rPr>
              <a:t>El vínculo es condición de supervivencia</a:t>
            </a:r>
            <a:r>
              <a:rPr lang="es-ES" sz="2400" smtClean="0">
                <a:solidFill>
                  <a:schemeClr val="hlink"/>
                </a:solidFill>
              </a:rPr>
              <a:t>:</a:t>
            </a:r>
          </a:p>
          <a:p>
            <a:pPr>
              <a:buFont typeface="Wingdings" pitchFamily="2" charset="2"/>
              <a:buNone/>
            </a:pPr>
            <a:r>
              <a:rPr lang="es-ES" sz="2400" smtClean="0"/>
              <a:t>es imposible que el recién nacido sobreviva sin la asistencia del otro social (vínculo de «indefensión» o «desamparo»).</a:t>
            </a:r>
          </a:p>
          <a:p>
            <a:r>
              <a:rPr lang="es-ES" sz="2400" b="1" smtClean="0">
                <a:solidFill>
                  <a:schemeClr val="hlink"/>
                </a:solidFill>
              </a:rPr>
              <a:t>En todo vínculo hay circuitos de comunicación y aprendizaje:</a:t>
            </a:r>
          </a:p>
          <a:p>
            <a:pPr>
              <a:buFont typeface="Wingdings" pitchFamily="2" charset="2"/>
              <a:buNone/>
            </a:pPr>
            <a:r>
              <a:rPr lang="es-ES" sz="2400" smtClean="0"/>
              <a:t>La noción de aprendizaje es tomada de la psicología conductista, junto con la de comunicación, para convertirlas en dos de los más importantes objetivos de la intervención en psicología social.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trips(downLeft)">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trips(downLeft)">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strips(downLeft)">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strips(downLeft)">
                                      <p:cBhvr>
                                        <p:cTn id="22"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a:normAutofit/>
          </a:bodyPr>
          <a:lstStyle/>
          <a:p>
            <a:pPr fontAlgn="auto">
              <a:spcAft>
                <a:spcPts val="0"/>
              </a:spcAft>
              <a:defRPr/>
            </a:pPr>
            <a:r>
              <a:rPr lang="es-ES" b="1">
                <a:solidFill>
                  <a:schemeClr val="hlink"/>
                </a:solidFill>
                <a:effectLst>
                  <a:outerShdw blurRad="38100" dist="38100" dir="2700000" algn="tl">
                    <a:srgbClr val="000000"/>
                  </a:outerShdw>
                </a:effectLst>
              </a:rPr>
              <a:t>1. Características del vínculo:</a:t>
            </a:r>
          </a:p>
        </p:txBody>
      </p:sp>
      <p:sp>
        <p:nvSpPr>
          <p:cNvPr id="40963" name="Rectangle 3"/>
          <p:cNvSpPr>
            <a:spLocks noGrp="1" noChangeArrowheads="1"/>
          </p:cNvSpPr>
          <p:nvPr>
            <p:ph idx="1"/>
          </p:nvPr>
        </p:nvSpPr>
        <p:spPr/>
        <p:txBody>
          <a:bodyPr/>
          <a:lstStyle/>
          <a:p>
            <a:r>
              <a:rPr lang="es-ES" sz="2400" b="1" smtClean="0">
                <a:solidFill>
                  <a:schemeClr val="hlink"/>
                </a:solidFill>
              </a:rPr>
              <a:t>El vínculo es “una estructura compleja”</a:t>
            </a:r>
            <a:r>
              <a:rPr lang="es-ES" sz="2400" smtClean="0">
                <a:solidFill>
                  <a:schemeClr val="hlink"/>
                </a:solidFill>
              </a:rPr>
              <a:t>:</a:t>
            </a:r>
          </a:p>
          <a:p>
            <a:pPr>
              <a:buFont typeface="Wingdings" pitchFamily="2" charset="2"/>
              <a:buNone/>
            </a:pPr>
            <a:r>
              <a:rPr lang="es-ES" sz="2400" smtClean="0"/>
              <a:t>se trata de una estructura triangular, es decir que hay un tercero en juego en la relación sujeto a sujeto; “…el gran tercero de todo vínculo es la cultura”.</a:t>
            </a:r>
          </a:p>
          <a:p>
            <a:r>
              <a:rPr lang="es-ES" sz="2400" b="1" smtClean="0">
                <a:solidFill>
                  <a:schemeClr val="hlink"/>
                </a:solidFill>
              </a:rPr>
              <a:t>Hay una triangularidad en el vínculo:</a:t>
            </a:r>
          </a:p>
          <a:p>
            <a:pPr>
              <a:buFont typeface="Wingdings" pitchFamily="2" charset="2"/>
              <a:buNone/>
            </a:pPr>
            <a:r>
              <a:rPr lang="es-ES" sz="2400" smtClean="0"/>
              <a:t>Es bi</a:t>
            </a:r>
            <a:r>
              <a:rPr lang="es-ES" sz="2400" smtClean="0">
                <a:sym typeface="Symbol" pitchFamily="18" charset="2"/>
              </a:rPr>
              <a:t></a:t>
            </a:r>
            <a:r>
              <a:rPr lang="es-ES" sz="2400" smtClean="0"/>
              <a:t>corporal porque hay en juego siempre dos sujetos relacionados entre sí y afectándose mutuamente. Y es tri</a:t>
            </a:r>
            <a:r>
              <a:rPr lang="es-ES" sz="2400" smtClean="0">
                <a:sym typeface="Symbol" pitchFamily="18" charset="2"/>
              </a:rPr>
              <a:t></a:t>
            </a:r>
            <a:r>
              <a:rPr lang="es-ES" sz="2400" smtClean="0"/>
              <a:t>personal porque hay una tercera “persona” presente en esa relación bi</a:t>
            </a:r>
            <a:r>
              <a:rPr lang="es-ES" sz="2400" smtClean="0">
                <a:sym typeface="Symbol" pitchFamily="18" charset="2"/>
              </a:rPr>
              <a:t></a:t>
            </a:r>
            <a:r>
              <a:rPr lang="es-ES" sz="2400" smtClean="0"/>
              <a:t>corporal.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trips(downLeft)">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strips(downLeft)">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strips(downLeft)">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strips(downLeft)">
                                      <p:cBhvr>
                                        <p:cTn id="22"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normAutofit/>
          </a:bodyPr>
          <a:lstStyle/>
          <a:p>
            <a:pPr fontAlgn="auto">
              <a:spcAft>
                <a:spcPts val="0"/>
              </a:spcAft>
              <a:defRPr/>
            </a:pPr>
            <a:r>
              <a:rPr lang="es-ES" b="1">
                <a:solidFill>
                  <a:schemeClr val="hlink"/>
                </a:solidFill>
                <a:effectLst>
                  <a:outerShdw blurRad="38100" dist="38100" dir="2700000" algn="tl">
                    <a:srgbClr val="000000"/>
                  </a:outerShdw>
                </a:effectLst>
              </a:rPr>
              <a:t>1. Características del vínculo:</a:t>
            </a:r>
          </a:p>
        </p:txBody>
      </p:sp>
      <p:sp>
        <p:nvSpPr>
          <p:cNvPr id="41987" name="Rectangle 3"/>
          <p:cNvSpPr>
            <a:spLocks noGrp="1" noChangeArrowheads="1"/>
          </p:cNvSpPr>
          <p:nvPr>
            <p:ph idx="1"/>
          </p:nvPr>
        </p:nvSpPr>
        <p:spPr/>
        <p:txBody>
          <a:bodyPr/>
          <a:lstStyle/>
          <a:p>
            <a:r>
              <a:rPr lang="es-ES" b="1" smtClean="0">
                <a:solidFill>
                  <a:schemeClr val="hlink"/>
                </a:solidFill>
              </a:rPr>
              <a:t>La estructura triangular cambia:</a:t>
            </a:r>
          </a:p>
          <a:p>
            <a:pPr>
              <a:buFont typeface="Wingdings" pitchFamily="2" charset="2"/>
              <a:buNone/>
            </a:pPr>
            <a:r>
              <a:rPr lang="es-ES" smtClean="0"/>
              <a:t>La estructura cambia porque cambian los elementos en juego en la estructura.</a:t>
            </a:r>
          </a:p>
          <a:p>
            <a:r>
              <a:rPr lang="es-ES" b="1" smtClean="0">
                <a:solidFill>
                  <a:schemeClr val="hlink"/>
                </a:solidFill>
              </a:rPr>
              <a:t>La estructura vincular es conflictiva:</a:t>
            </a:r>
          </a:p>
          <a:p>
            <a:pPr>
              <a:buFont typeface="Wingdings" pitchFamily="2" charset="2"/>
              <a:buNone/>
            </a:pPr>
            <a:r>
              <a:rPr lang="es-ES" smtClean="0"/>
              <a:t>A nivel del vínculo entre semejantes existe intrínsecamente una tensión agresiva, una rivalidad imaginaria entre el sujeto y el otro.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Left)">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Left)">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Left)">
                                      <p:cBhvr>
                                        <p:cTn id="17" dur="5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strips(downLeft)">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pPr marL="800100" indent="-800100" fontAlgn="auto">
              <a:spcAft>
                <a:spcPts val="0"/>
              </a:spcAft>
              <a:defRPr/>
            </a:pPr>
            <a:r>
              <a:rPr lang="es-ES" b="1">
                <a:solidFill>
                  <a:schemeClr val="hlink"/>
                </a:solidFill>
                <a:effectLst>
                  <a:outerShdw blurRad="38100" dist="38100" dir="2700000" algn="tl">
                    <a:srgbClr val="000000"/>
                  </a:outerShdw>
                </a:effectLst>
              </a:rPr>
              <a:t>2. Patología del vínculo.</a:t>
            </a:r>
          </a:p>
        </p:txBody>
      </p:sp>
      <p:sp>
        <p:nvSpPr>
          <p:cNvPr id="43011" name="Rectangle 3"/>
          <p:cNvSpPr>
            <a:spLocks noGrp="1" noChangeArrowheads="1"/>
          </p:cNvSpPr>
          <p:nvPr>
            <p:ph idx="1"/>
          </p:nvPr>
        </p:nvSpPr>
        <p:spPr/>
        <p:txBody>
          <a:bodyPr/>
          <a:lstStyle/>
          <a:p>
            <a:r>
              <a:rPr lang="es-ES" b="1" smtClean="0">
                <a:solidFill>
                  <a:schemeClr val="hlink"/>
                </a:solidFill>
              </a:rPr>
              <a:t>El vínculo normal:</a:t>
            </a:r>
          </a:p>
          <a:p>
            <a:pPr>
              <a:buFont typeface="Wingdings" pitchFamily="2" charset="2"/>
              <a:buNone/>
            </a:pPr>
            <a:r>
              <a:rPr lang="es-ES" smtClean="0"/>
              <a:t>Pichón va a definir el vínculo normal en función de la comunicación y el aprendizaje; la primera debe ser permanente, franca, directa y dialéctica. El segundo se da como consecuencia de la primera, ya que siempre que hay comunicación, se aprende algo del otro.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strips(downLeft)">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strips(downLeft)">
                                      <p:cBhvr>
                                        <p:cTn id="12" dur="5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normAutofit/>
          </a:bodyPr>
          <a:lstStyle/>
          <a:p>
            <a:pPr marL="800100" indent="-800100" fontAlgn="auto">
              <a:spcAft>
                <a:spcPts val="0"/>
              </a:spcAft>
              <a:defRPr/>
            </a:pPr>
            <a:r>
              <a:rPr lang="es-ES" b="1">
                <a:solidFill>
                  <a:schemeClr val="hlink"/>
                </a:solidFill>
                <a:effectLst>
                  <a:outerShdw blurRad="38100" dist="38100" dir="2700000" algn="tl">
                    <a:srgbClr val="000000"/>
                  </a:outerShdw>
                </a:effectLst>
              </a:rPr>
              <a:t>2. Patología del vínculo.</a:t>
            </a:r>
          </a:p>
        </p:txBody>
      </p:sp>
      <p:sp>
        <p:nvSpPr>
          <p:cNvPr id="44035" name="Rectangle 3"/>
          <p:cNvSpPr>
            <a:spLocks noGrp="1" noChangeArrowheads="1"/>
          </p:cNvSpPr>
          <p:nvPr>
            <p:ph idx="1"/>
          </p:nvPr>
        </p:nvSpPr>
        <p:spPr/>
        <p:txBody>
          <a:bodyPr/>
          <a:lstStyle/>
          <a:p>
            <a:pPr marL="533400" indent="-533400">
              <a:lnSpc>
                <a:spcPct val="90000"/>
              </a:lnSpc>
            </a:pPr>
            <a:r>
              <a:rPr lang="es-ES" sz="2400" b="1" smtClean="0">
                <a:solidFill>
                  <a:schemeClr val="hlink"/>
                </a:solidFill>
              </a:rPr>
              <a:t>El vínculo paranoico:</a:t>
            </a:r>
            <a:r>
              <a:rPr lang="es-ES" sz="2400" b="1" smtClean="0"/>
              <a:t> </a:t>
            </a:r>
            <a:r>
              <a:rPr lang="es-ES" sz="2400" smtClean="0"/>
              <a:t>“...se caracteriza por la desconfianza y la reivindicación que le sujeto experimenta con los demás”.[1]</a:t>
            </a:r>
            <a:endParaRPr lang="es-ES" sz="2400" b="1" smtClean="0"/>
          </a:p>
          <a:p>
            <a:pPr marL="533400" indent="-533400">
              <a:lnSpc>
                <a:spcPct val="90000"/>
              </a:lnSpc>
            </a:pPr>
            <a:r>
              <a:rPr lang="es-ES" sz="2400" b="1" smtClean="0">
                <a:solidFill>
                  <a:schemeClr val="hlink"/>
                </a:solidFill>
              </a:rPr>
              <a:t>El vínculo depresivo:</a:t>
            </a:r>
            <a:r>
              <a:rPr lang="es-ES" sz="2400" b="1" smtClean="0"/>
              <a:t> </a:t>
            </a:r>
            <a:r>
              <a:rPr lang="es-ES" sz="2400" smtClean="0"/>
              <a:t>se caracteriza por la culpa y la expiación.</a:t>
            </a:r>
            <a:endParaRPr lang="es-ES" sz="2400" b="1" smtClean="0"/>
          </a:p>
          <a:p>
            <a:pPr marL="533400" indent="-533400">
              <a:lnSpc>
                <a:spcPct val="90000"/>
              </a:lnSpc>
            </a:pPr>
            <a:r>
              <a:rPr lang="es-ES" sz="2400" b="1" smtClean="0">
                <a:solidFill>
                  <a:schemeClr val="hlink"/>
                </a:solidFill>
              </a:rPr>
              <a:t>El vínculo obsesivo:</a:t>
            </a:r>
            <a:r>
              <a:rPr lang="es-ES" sz="2400" b="1" smtClean="0"/>
              <a:t> </a:t>
            </a:r>
            <a:r>
              <a:rPr lang="es-ES" sz="2400" smtClean="0"/>
              <a:t>se caracteriza por el control y el orden.</a:t>
            </a:r>
            <a:endParaRPr lang="es-ES" sz="2400" b="1" smtClean="0"/>
          </a:p>
          <a:p>
            <a:pPr marL="533400" indent="-533400">
              <a:lnSpc>
                <a:spcPct val="90000"/>
              </a:lnSpc>
            </a:pPr>
            <a:r>
              <a:rPr lang="es-ES" sz="2400" b="1" smtClean="0">
                <a:solidFill>
                  <a:schemeClr val="hlink"/>
                </a:solidFill>
              </a:rPr>
              <a:t>El vínculo hipocondríaco:</a:t>
            </a:r>
            <a:r>
              <a:rPr lang="es-ES" sz="2400" b="1" smtClean="0"/>
              <a:t> </a:t>
            </a:r>
            <a:r>
              <a:rPr lang="es-ES" sz="2400" smtClean="0"/>
              <a:t>“...es el que el sujeto establece con los otros a través de su cuerpo, la salud y la queja”.[2]</a:t>
            </a:r>
          </a:p>
          <a:p>
            <a:pPr marL="533400" indent="-533400">
              <a:lnSpc>
                <a:spcPct val="90000"/>
              </a:lnSpc>
              <a:buFont typeface="Wingdings" pitchFamily="2" charset="2"/>
              <a:buNone/>
            </a:pPr>
            <a:endParaRPr lang="es-ES" sz="1200" smtClean="0"/>
          </a:p>
          <a:p>
            <a:pPr marL="533400" indent="-533400">
              <a:lnSpc>
                <a:spcPct val="90000"/>
              </a:lnSpc>
            </a:pPr>
            <a:r>
              <a:rPr lang="es-ES" sz="1200" smtClean="0"/>
              <a:t>[1] Pichón</a:t>
            </a:r>
            <a:r>
              <a:rPr lang="es-ES" sz="1200" smtClean="0">
                <a:sym typeface="Symbol" pitchFamily="18" charset="2"/>
              </a:rPr>
              <a:t></a:t>
            </a:r>
            <a:r>
              <a:rPr lang="es-ES" sz="1200" smtClean="0"/>
              <a:t>Rivière. Ibíd. Pág. 22</a:t>
            </a:r>
            <a:r>
              <a:rPr lang="es-ES" sz="1200" smtClean="0">
                <a:sym typeface="Symbol" pitchFamily="18" charset="2"/>
              </a:rPr>
              <a:t></a:t>
            </a:r>
            <a:r>
              <a:rPr lang="es-ES" sz="1200" smtClean="0"/>
              <a:t>23.</a:t>
            </a:r>
          </a:p>
          <a:p>
            <a:pPr marL="533400" indent="-533400">
              <a:lnSpc>
                <a:spcPct val="90000"/>
              </a:lnSpc>
            </a:pPr>
            <a:r>
              <a:rPr lang="es-ES" sz="1200" smtClean="0"/>
              <a:t>[2] Ibíd. Pág. 23.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plus(in)">
                                      <p:cBhvr>
                                        <p:cTn id="7" dur="20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plus(in)">
                                      <p:cBhvr>
                                        <p:cTn id="12" dur="20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plus(in)">
                                      <p:cBhvr>
                                        <p:cTn id="17" dur="20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plus(in)">
                                      <p:cBhvr>
                                        <p:cTn id="22" dur="2000"/>
                                        <p:tgtEl>
                                          <p:spTgt spid="44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animEffect transition="in" filter="plus(in)">
                                      <p:cBhvr>
                                        <p:cTn id="27" dur="2000"/>
                                        <p:tgtEl>
                                          <p:spTgt spid="4403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44035">
                                            <p:txEl>
                                              <p:pRg st="6" end="6"/>
                                            </p:txEl>
                                          </p:spTgt>
                                        </p:tgtEl>
                                        <p:attrNameLst>
                                          <p:attrName>style.visibility</p:attrName>
                                        </p:attrNameLst>
                                      </p:cBhvr>
                                      <p:to>
                                        <p:strVal val="visible"/>
                                      </p:to>
                                    </p:set>
                                    <p:animEffect transition="in" filter="plus(in)">
                                      <p:cBhvr>
                                        <p:cTn id="32" dur="2000"/>
                                        <p:tgtEl>
                                          <p:spTgt spid="440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p:txBody>
          <a:bodyPr>
            <a:normAutofit/>
          </a:bodyPr>
          <a:lstStyle/>
          <a:p>
            <a:pPr marL="800100" indent="-800100" fontAlgn="auto">
              <a:spcAft>
                <a:spcPts val="0"/>
              </a:spcAft>
              <a:defRPr/>
            </a:pPr>
            <a:r>
              <a:rPr lang="es-ES" b="1">
                <a:solidFill>
                  <a:schemeClr val="hlink"/>
                </a:solidFill>
                <a:effectLst>
                  <a:outerShdw blurRad="38100" dist="38100" dir="2700000" algn="tl">
                    <a:srgbClr val="000000"/>
                  </a:outerShdw>
                </a:effectLst>
              </a:rPr>
              <a:t>2. Patología del vínculo.</a:t>
            </a:r>
          </a:p>
        </p:txBody>
      </p:sp>
      <p:sp>
        <p:nvSpPr>
          <p:cNvPr id="39938" name="Rectangle 3"/>
          <p:cNvSpPr>
            <a:spLocks noGrp="1" noChangeArrowheads="1"/>
          </p:cNvSpPr>
          <p:nvPr>
            <p:ph idx="1"/>
          </p:nvPr>
        </p:nvSpPr>
        <p:spPr/>
        <p:txBody>
          <a:bodyPr/>
          <a:lstStyle/>
          <a:p>
            <a:pPr marL="533400" indent="-533400">
              <a:lnSpc>
                <a:spcPct val="90000"/>
              </a:lnSpc>
            </a:pPr>
            <a:r>
              <a:rPr lang="es-ES" sz="2400" b="1" smtClean="0">
                <a:solidFill>
                  <a:schemeClr val="hlink"/>
                </a:solidFill>
              </a:rPr>
              <a:t>El vínculo histérico:</a:t>
            </a:r>
            <a:r>
              <a:rPr lang="es-ES" sz="2400" b="1" smtClean="0"/>
              <a:t> </a:t>
            </a:r>
            <a:r>
              <a:rPr lang="es-ES" sz="2400" smtClean="0"/>
              <a:t>se caracteriza por la plasticidad y el dramatismo.</a:t>
            </a:r>
            <a:endParaRPr lang="es-ES" sz="2400" b="1" smtClean="0"/>
          </a:p>
          <a:p>
            <a:pPr marL="533400" indent="-533400">
              <a:lnSpc>
                <a:spcPct val="90000"/>
              </a:lnSpc>
            </a:pPr>
            <a:r>
              <a:rPr lang="es-ES" sz="2400" b="1" smtClean="0">
                <a:solidFill>
                  <a:schemeClr val="hlink"/>
                </a:solidFill>
              </a:rPr>
              <a:t>El vínculo nocturno:</a:t>
            </a:r>
            <a:r>
              <a:rPr lang="es-ES" sz="2400" b="1" smtClean="0"/>
              <a:t> </a:t>
            </a:r>
            <a:r>
              <a:rPr lang="es-ES" sz="2400" smtClean="0"/>
              <a:t>si bien se trata de un vínculo extraído de pacientes con cuadros oníricos de confusión metal, se puede decir de él que lo caracteriza la actividad de la noche y el sueño, es decir que se puede generalizar a todo sujeto que establece vínculos bajo estas dos circunstancias.</a:t>
            </a:r>
            <a:endParaRPr lang="es-ES" sz="2400" b="1" smtClean="0"/>
          </a:p>
          <a:p>
            <a:pPr marL="533400" indent="-533400">
              <a:lnSpc>
                <a:spcPct val="90000"/>
              </a:lnSpc>
            </a:pPr>
            <a:r>
              <a:rPr lang="es-ES" sz="2400" b="1" smtClean="0">
                <a:solidFill>
                  <a:schemeClr val="hlink"/>
                </a:solidFill>
              </a:rPr>
              <a:t>El vínculo homosexual:</a:t>
            </a:r>
            <a:r>
              <a:rPr lang="es-ES" sz="2400" b="1" smtClean="0"/>
              <a:t> </a:t>
            </a:r>
            <a:r>
              <a:rPr lang="es-ES" sz="2400" smtClean="0"/>
              <a:t>es “un vínculo particular con un objeto que primitivamente fue perseguidor”.[1]</a:t>
            </a:r>
          </a:p>
          <a:p>
            <a:pPr marL="533400" indent="-533400">
              <a:lnSpc>
                <a:spcPct val="90000"/>
              </a:lnSpc>
            </a:pPr>
            <a:endParaRPr lang="es-ES" sz="1600" smtClean="0"/>
          </a:p>
          <a:p>
            <a:pPr marL="533400" indent="-533400">
              <a:lnSpc>
                <a:spcPct val="90000"/>
              </a:lnSpc>
            </a:pPr>
            <a:r>
              <a:rPr lang="es-ES" sz="1600" smtClean="0"/>
              <a:t>[1] Ibíd. Pág. 25.</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normAutofit/>
          </a:bodyPr>
          <a:lstStyle/>
          <a:p>
            <a:pPr marL="800100" indent="-800100" fontAlgn="auto">
              <a:spcAft>
                <a:spcPts val="0"/>
              </a:spcAft>
              <a:defRPr/>
            </a:pPr>
            <a:r>
              <a:rPr lang="es-ES" b="1">
                <a:solidFill>
                  <a:schemeClr val="hlink"/>
                </a:solidFill>
                <a:effectLst>
                  <a:outerShdw blurRad="38100" dist="38100" dir="2700000" algn="tl">
                    <a:srgbClr val="000000"/>
                  </a:outerShdw>
                </a:effectLst>
              </a:rPr>
              <a:t>2. Patología del vínculo.</a:t>
            </a:r>
          </a:p>
        </p:txBody>
      </p:sp>
      <p:sp>
        <p:nvSpPr>
          <p:cNvPr id="46083" name="Rectangle 3"/>
          <p:cNvSpPr>
            <a:spLocks noGrp="1" noChangeArrowheads="1"/>
          </p:cNvSpPr>
          <p:nvPr>
            <p:ph idx="1"/>
          </p:nvPr>
        </p:nvSpPr>
        <p:spPr/>
        <p:txBody>
          <a:bodyPr/>
          <a:lstStyle/>
          <a:p>
            <a:pPr marL="533400" indent="-533400"/>
            <a:r>
              <a:rPr lang="es-ES" sz="2400" b="1" smtClean="0">
                <a:solidFill>
                  <a:schemeClr val="hlink"/>
                </a:solidFill>
              </a:rPr>
              <a:t>El vínculo epiléptico:</a:t>
            </a:r>
            <a:r>
              <a:rPr lang="es-ES" sz="2400" b="1" smtClean="0"/>
              <a:t> </a:t>
            </a:r>
            <a:r>
              <a:rPr lang="es-ES" sz="2400" smtClean="0"/>
              <a:t>Se caracteriza por una determinada viscosidad, una determinada tenacidad y una determinada destructividad. </a:t>
            </a:r>
          </a:p>
          <a:p>
            <a:pPr marL="533400" indent="-533400"/>
            <a:r>
              <a:rPr lang="es-ES" sz="2400" b="1" smtClean="0">
                <a:solidFill>
                  <a:schemeClr val="hlink"/>
                </a:solidFill>
              </a:rPr>
              <a:t>El vínculo regresivo:</a:t>
            </a:r>
            <a:r>
              <a:rPr lang="es-ES" sz="2400" b="1" smtClean="0"/>
              <a:t> </a:t>
            </a:r>
            <a:r>
              <a:rPr lang="es-ES" sz="2400" smtClean="0"/>
              <a:t>sucede cuando hay despersonalización o negación de la mismidad; está enmarcado por tanto dentro de los cuadros psicóticos.</a:t>
            </a:r>
          </a:p>
          <a:p>
            <a:pPr marL="533400" indent="-533400"/>
            <a:r>
              <a:rPr lang="es-ES" sz="2400" b="1" smtClean="0">
                <a:solidFill>
                  <a:schemeClr val="hlink"/>
                </a:solidFill>
              </a:rPr>
              <a:t>El vínculo de la confusión</a:t>
            </a:r>
            <a:r>
              <a:rPr lang="es-ES" sz="2400" smtClean="0">
                <a:solidFill>
                  <a:schemeClr val="hlink"/>
                </a:solidFill>
              </a:rPr>
              <a:t>:</a:t>
            </a:r>
            <a:r>
              <a:rPr lang="es-ES" sz="2400" smtClean="0"/>
              <a:t> “...es en realidad el vínculo con el sueño”[2], dice Pichón.</a:t>
            </a:r>
          </a:p>
          <a:p>
            <a:pPr marL="533400" indent="-533400">
              <a:buFont typeface="Wingdings" pitchFamily="2" charset="2"/>
              <a:buNone/>
            </a:pPr>
            <a:endParaRPr lang="es-ES" sz="2400" smtClean="0"/>
          </a:p>
          <a:p>
            <a:pPr marL="533400" indent="-533400"/>
            <a:r>
              <a:rPr lang="es-ES" sz="1200" smtClean="0"/>
              <a:t>[2] Pichón</a:t>
            </a:r>
            <a:r>
              <a:rPr lang="es-ES" sz="1200" smtClean="0">
                <a:sym typeface="Symbol" pitchFamily="18" charset="2"/>
              </a:rPr>
              <a:t></a:t>
            </a:r>
            <a:r>
              <a:rPr lang="es-ES" sz="1200" smtClean="0"/>
              <a:t>Rivière. Ibíd. Pág. 32.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plus(in)">
                                      <p:cBhvr>
                                        <p:cTn id="7" dur="20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plus(in)">
                                      <p:cBhvr>
                                        <p:cTn id="12" dur="2000"/>
                                        <p:tgtEl>
                                          <p:spTgt spid="46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plus(in)">
                                      <p:cBhvr>
                                        <p:cTn id="17" dur="2000"/>
                                        <p:tgtEl>
                                          <p:spTgt spid="460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46083">
                                            <p:txEl>
                                              <p:pRg st="4" end="4"/>
                                            </p:txEl>
                                          </p:spTgt>
                                        </p:tgtEl>
                                        <p:attrNameLst>
                                          <p:attrName>style.visibility</p:attrName>
                                        </p:attrNameLst>
                                      </p:cBhvr>
                                      <p:to>
                                        <p:strVal val="visible"/>
                                      </p:to>
                                    </p:set>
                                    <p:animEffect transition="in" filter="plus(in)">
                                      <p:cBhvr>
                                        <p:cTn id="22" dur="20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pPr marL="800100" indent="-800100" fontAlgn="auto">
              <a:spcAft>
                <a:spcPts val="0"/>
              </a:spcAft>
              <a:defRPr/>
            </a:pPr>
            <a:r>
              <a:rPr lang="es-ES" sz="3800" b="1">
                <a:solidFill>
                  <a:schemeClr val="hlink"/>
                </a:solidFill>
                <a:effectLst>
                  <a:outerShdw blurRad="38100" dist="38100" dir="2700000" algn="tl">
                    <a:srgbClr val="000000"/>
                  </a:outerShdw>
                </a:effectLst>
              </a:rPr>
              <a:t>5. Diez observaciones sobre el vínculo.</a:t>
            </a:r>
          </a:p>
        </p:txBody>
      </p:sp>
      <p:sp>
        <p:nvSpPr>
          <p:cNvPr id="49155" name="Rectangle 3"/>
          <p:cNvSpPr>
            <a:spLocks noGrp="1" noChangeArrowheads="1"/>
          </p:cNvSpPr>
          <p:nvPr>
            <p:ph idx="1"/>
          </p:nvPr>
        </p:nvSpPr>
        <p:spPr>
          <a:xfrm>
            <a:off x="914400" y="1600200"/>
            <a:ext cx="7772400" cy="4492625"/>
          </a:xfrm>
        </p:spPr>
        <p:txBody>
          <a:bodyPr/>
          <a:lstStyle/>
          <a:p>
            <a:pPr>
              <a:lnSpc>
                <a:spcPct val="80000"/>
              </a:lnSpc>
            </a:pPr>
            <a:r>
              <a:rPr lang="es-ES" sz="2400" b="1" smtClean="0"/>
              <a:t>El vínculo “es un concepto instrumental en Psicología Social que toma una determinada estructura y que es manejable operacionalmente”</a:t>
            </a:r>
            <a:r>
              <a:rPr lang="es-ES" sz="2400" smtClean="0"/>
              <a:t>.</a:t>
            </a:r>
          </a:p>
          <a:p>
            <a:pPr>
              <a:lnSpc>
                <a:spcPct val="80000"/>
              </a:lnSpc>
            </a:pPr>
            <a:r>
              <a:rPr lang="es-ES" sz="2400" b="1" smtClean="0"/>
              <a:t>Cada vínculo “tiene una significación particular para cada individuo”.</a:t>
            </a:r>
            <a:r>
              <a:rPr lang="es-ES" sz="2400" smtClean="0"/>
              <a:t> </a:t>
            </a:r>
          </a:p>
          <a:p>
            <a:pPr>
              <a:lnSpc>
                <a:spcPct val="80000"/>
              </a:lnSpc>
            </a:pPr>
            <a:r>
              <a:rPr lang="es-ES" sz="2400" b="1" smtClean="0"/>
              <a:t>“En el vínculo está implicado todo y complicado todo” (segunda tópica freudiana</a:t>
            </a:r>
            <a:r>
              <a:rPr lang="es-ES" sz="2400" smtClean="0"/>
              <a:t>)</a:t>
            </a:r>
            <a:r>
              <a:rPr lang="es-ES" sz="2400" b="1" smtClean="0"/>
              <a:t>.</a:t>
            </a:r>
            <a:endParaRPr lang="es-ES" sz="2400" smtClean="0"/>
          </a:p>
          <a:p>
            <a:pPr>
              <a:lnSpc>
                <a:spcPct val="80000"/>
              </a:lnSpc>
            </a:pPr>
            <a:r>
              <a:rPr lang="es-ES" sz="2400" b="1" smtClean="0"/>
              <a:t>Cuando se habla de «relación de objeto», se está hablando de la estructura interna del vínculo.</a:t>
            </a:r>
          </a:p>
          <a:p>
            <a:pPr>
              <a:lnSpc>
                <a:spcPct val="80000"/>
              </a:lnSpc>
            </a:pPr>
            <a:r>
              <a:rPr lang="es-ES" sz="2400" b="1" smtClean="0"/>
              <a:t>El vínculo “forma una estructura perfectamente visible, controlable e investigable con los métodos de la Psicología Social” (Investigación psicosocial</a:t>
            </a:r>
            <a:r>
              <a:rPr lang="es-ES" sz="2400" smtClean="0"/>
              <a:t>, </a:t>
            </a:r>
            <a:r>
              <a:rPr lang="es-ES" sz="2400" b="1" smtClean="0"/>
              <a:t>sociodinámica</a:t>
            </a:r>
            <a:r>
              <a:rPr lang="es-ES" sz="2400" smtClean="0"/>
              <a:t> e </a:t>
            </a:r>
            <a:r>
              <a:rPr lang="es-ES" sz="2400" b="1" smtClean="0"/>
              <a:t>institucional)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blinds(horizontal)">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blinds(horizontal)">
                                      <p:cBhvr>
                                        <p:cTn id="12" dur="500"/>
                                        <p:tgtEl>
                                          <p:spTgt spid="49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blinds(horizontal)">
                                      <p:cBhvr>
                                        <p:cTn id="17" dur="500"/>
                                        <p:tgtEl>
                                          <p:spTgt spid="49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blinds(horizontal)">
                                      <p:cBhvr>
                                        <p:cTn id="22" dur="500"/>
                                        <p:tgtEl>
                                          <p:spTgt spid="491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blinds(horizontal)">
                                      <p:cBhvr>
                                        <p:cTn id="27" dur="500"/>
                                        <p:tgtEl>
                                          <p:spTgt spid="491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body" idx="1"/>
          </p:nvPr>
        </p:nvSpPr>
        <p:spPr>
          <a:xfrm>
            <a:off x="500063" y="4286250"/>
            <a:ext cx="8001000" cy="1927225"/>
          </a:xfrm>
        </p:spPr>
        <p:txBody>
          <a:bodyPr/>
          <a:lstStyle/>
          <a:p>
            <a:pPr algn="just">
              <a:lnSpc>
                <a:spcPct val="90000"/>
              </a:lnSpc>
              <a:buFont typeface="Wingdings" pitchFamily="2" charset="2"/>
              <a:buNone/>
            </a:pPr>
            <a:r>
              <a:rPr lang="es-ES_tradnl" sz="2100" smtClean="0"/>
              <a:t>Existe un bebé imaginado, fantaseado por la madre y el padre; un bebé que tiene movimiento mientras habita en el vientre materno; y tendrá lugar  el encuentro con el bebé real que inaugura no sólo la posibilidad de un sujeto humano, sino también ese difícil pasaje de pareja a familia. </a:t>
            </a:r>
          </a:p>
        </p:txBody>
      </p:sp>
      <p:pic>
        <p:nvPicPr>
          <p:cNvPr id="15362" name="Picture 7" descr="Besos_bebe_by_elmuo"/>
          <p:cNvPicPr>
            <a:picLocks noChangeAspect="1" noChangeArrowheads="1"/>
          </p:cNvPicPr>
          <p:nvPr/>
        </p:nvPicPr>
        <p:blipFill>
          <a:blip r:embed="rId2"/>
          <a:srcRect/>
          <a:stretch>
            <a:fillRect/>
          </a:stretch>
        </p:blipFill>
        <p:spPr bwMode="auto">
          <a:xfrm>
            <a:off x="2428875" y="1285875"/>
            <a:ext cx="4248150" cy="2997200"/>
          </a:xfrm>
          <a:prstGeom prst="rect">
            <a:avLst/>
          </a:prstGeom>
          <a:noFill/>
          <a:ln w="9525">
            <a:noFill/>
            <a:miter lim="800000"/>
            <a:headEnd/>
            <a:tailEnd/>
          </a:ln>
        </p:spPr>
      </p:pic>
      <p:graphicFrame>
        <p:nvGraphicFramePr>
          <p:cNvPr id="4" name="3 Tabla"/>
          <p:cNvGraphicFramePr>
            <a:graphicFrameLocks noGrp="1"/>
          </p:cNvGraphicFramePr>
          <p:nvPr/>
        </p:nvGraphicFramePr>
        <p:xfrm>
          <a:off x="1500188" y="428625"/>
          <a:ext cx="6096000" cy="457200"/>
        </p:xfrm>
        <a:graphic>
          <a:graphicData uri="http://schemas.openxmlformats.org/drawingml/2006/table">
            <a:tbl>
              <a:tblPr firstRow="1" bandRow="1">
                <a:tableStyleId>{5C22544A-7EE6-4342-B048-85BDC9FD1C3A}</a:tableStyleId>
              </a:tblPr>
              <a:tblGrid>
                <a:gridCol w="6096000"/>
              </a:tblGrid>
              <a:tr h="370840">
                <a:tc>
                  <a:txBody>
                    <a:bodyPr/>
                    <a:lstStyle/>
                    <a:p>
                      <a:r>
                        <a:rPr lang="es-MX" sz="2400" dirty="0" smtClean="0"/>
                        <a:t>¿Cuándo</a:t>
                      </a:r>
                      <a:r>
                        <a:rPr lang="es-MX" sz="2400" baseline="0" dirty="0" smtClean="0"/>
                        <a:t> inicia el vínculo?</a:t>
                      </a: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normAutofit/>
          </a:bodyPr>
          <a:lstStyle/>
          <a:p>
            <a:pPr marL="800100" indent="-800100" fontAlgn="auto">
              <a:spcAft>
                <a:spcPts val="0"/>
              </a:spcAft>
              <a:defRPr/>
            </a:pPr>
            <a:r>
              <a:rPr lang="es-ES" sz="3800" b="1">
                <a:solidFill>
                  <a:schemeClr val="hlink"/>
                </a:solidFill>
                <a:effectLst>
                  <a:outerShdw blurRad="38100" dist="38100" dir="2700000" algn="tl">
                    <a:srgbClr val="000000"/>
                  </a:outerShdw>
                </a:effectLst>
              </a:rPr>
              <a:t>5. Diez observaciones sobre el vínculo.</a:t>
            </a:r>
          </a:p>
        </p:txBody>
      </p:sp>
      <p:sp>
        <p:nvSpPr>
          <p:cNvPr id="50179" name="Rectangle 3"/>
          <p:cNvSpPr>
            <a:spLocks noGrp="1" noChangeArrowheads="1"/>
          </p:cNvSpPr>
          <p:nvPr>
            <p:ph idx="1"/>
          </p:nvPr>
        </p:nvSpPr>
        <p:spPr/>
        <p:txBody>
          <a:bodyPr/>
          <a:lstStyle/>
          <a:p>
            <a:r>
              <a:rPr lang="es-ES" sz="2400" b="1" smtClean="0"/>
              <a:t>Lo que Pichón va a llamar «inconsciente», es la historia de los vínculos acumulados en el sujeto</a:t>
            </a:r>
            <a:r>
              <a:rPr lang="es-ES" sz="2400" smtClean="0"/>
              <a:t>.</a:t>
            </a:r>
          </a:p>
          <a:p>
            <a:r>
              <a:rPr lang="es-ES" sz="2400" b="1" smtClean="0"/>
              <a:t>El vínculo transferencial: el sujeto “deposita sobre otro sujeto un determinado objeto interno”.</a:t>
            </a:r>
          </a:p>
          <a:p>
            <a:r>
              <a:rPr lang="es-ES" sz="2400" b="1" smtClean="0"/>
              <a:t>Lo que Pichón llama mundo interno, es lo que va a constituir la fantasía inconsciente del sujeto</a:t>
            </a:r>
            <a:r>
              <a:rPr lang="es-ES" sz="2400" smtClean="0"/>
              <a:t>.</a:t>
            </a:r>
            <a:endParaRPr lang="es-ES" sz="2400" b="1" smtClean="0"/>
          </a:p>
          <a:p>
            <a:r>
              <a:rPr lang="es-ES" sz="2400" b="1" smtClean="0"/>
              <a:t>El vínculo con la madre se denomina «intrauterino».</a:t>
            </a:r>
          </a:p>
          <a:p>
            <a:r>
              <a:rPr lang="es-ES" sz="2400" b="1" smtClean="0"/>
              <a:t>Los vínculos internos y los vínculos externos están integrados en un proceso de «espiral dialéctica».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MX" dirty="0" smtClean="0"/>
              <a:t>¿De qué depende el desarrollo emocional del bebé?</a:t>
            </a:r>
            <a:endParaRPr lang="es-ES" dirty="0"/>
          </a:p>
        </p:txBody>
      </p:sp>
      <p:sp>
        <p:nvSpPr>
          <p:cNvPr id="3" name="2 Marcador de contenido"/>
          <p:cNvSpPr>
            <a:spLocks noGrp="1"/>
          </p:cNvSpPr>
          <p:nvPr>
            <p:ph idx="1"/>
          </p:nvPr>
        </p:nvSpPr>
        <p:spPr>
          <a:xfrm>
            <a:off x="457200" y="1935163"/>
            <a:ext cx="5329238" cy="4389437"/>
          </a:xfrm>
        </p:spPr>
        <p:txBody>
          <a:bodyPr>
            <a:normAutofit fontScale="92500" lnSpcReduction="20000"/>
          </a:bodyPr>
          <a:lstStyle/>
          <a:p>
            <a:pPr marL="274320" indent="-274320" fontAlgn="auto">
              <a:spcAft>
                <a:spcPts val="0"/>
              </a:spcAft>
              <a:buClr>
                <a:schemeClr val="accent3"/>
              </a:buClr>
              <a:buFont typeface="Wingdings 2"/>
              <a:buChar char=""/>
              <a:defRPr/>
            </a:pPr>
            <a:r>
              <a:rPr lang="es-MX" dirty="0" smtClean="0"/>
              <a:t>El desarrollo de un bebé, en el inicio depende de una provisión “ambiental suficientemente buena”.</a:t>
            </a:r>
          </a:p>
          <a:p>
            <a:pPr marL="274320" indent="-274320" fontAlgn="auto">
              <a:spcAft>
                <a:spcPts val="0"/>
              </a:spcAft>
              <a:buClr>
                <a:schemeClr val="accent3"/>
              </a:buClr>
              <a:buFont typeface="Wingdings 2"/>
              <a:buChar char=""/>
              <a:defRPr/>
            </a:pPr>
            <a:r>
              <a:rPr lang="es-MX" dirty="0" smtClean="0"/>
              <a:t>¿Ambiente Suficientemente Bueno?</a:t>
            </a:r>
          </a:p>
          <a:p>
            <a:pPr marL="274320" indent="-274320" fontAlgn="auto">
              <a:spcAft>
                <a:spcPts val="0"/>
              </a:spcAft>
              <a:buClr>
                <a:schemeClr val="accent3"/>
              </a:buClr>
              <a:buFont typeface="Wingdings 2"/>
              <a:buChar char=""/>
              <a:defRPr/>
            </a:pPr>
            <a:r>
              <a:rPr lang="es-MX" dirty="0" smtClean="0"/>
              <a:t>El que favorece la adaptación a las necesidades del bebé.</a:t>
            </a:r>
          </a:p>
          <a:p>
            <a:pPr marL="274320" indent="-274320" fontAlgn="auto">
              <a:spcAft>
                <a:spcPts val="0"/>
              </a:spcAft>
              <a:buClr>
                <a:schemeClr val="accent3"/>
              </a:buClr>
              <a:buFont typeface="Wingdings 2"/>
              <a:buChar char=""/>
              <a:defRPr/>
            </a:pPr>
            <a:r>
              <a:rPr lang="es-MX" dirty="0" smtClean="0"/>
              <a:t>La adaptación disminuye con la creciente necesidad del bebé de experimentar reacciones a la frustración.</a:t>
            </a:r>
          </a:p>
          <a:p>
            <a:pPr marL="274320" indent="-274320" fontAlgn="auto">
              <a:spcAft>
                <a:spcPts val="0"/>
              </a:spcAft>
              <a:buClr>
                <a:schemeClr val="accent3"/>
              </a:buClr>
              <a:buFont typeface="Wingdings 2"/>
              <a:buChar char=""/>
              <a:defRPr/>
            </a:pPr>
            <a:r>
              <a:rPr lang="es-MX" dirty="0" smtClean="0"/>
              <a:t>Un trauma representa la ruptura de la continuidad de la línea de la existencia del individuo.</a:t>
            </a:r>
            <a:endParaRPr lang="es-ES" dirty="0" smtClean="0"/>
          </a:p>
          <a:p>
            <a:pPr marL="274320" indent="-274320" fontAlgn="auto">
              <a:spcAft>
                <a:spcPts val="0"/>
              </a:spcAft>
              <a:buClr>
                <a:schemeClr val="accent3"/>
              </a:buClr>
              <a:buFont typeface="Wingdings 2"/>
              <a:buChar char=""/>
              <a:defRPr/>
            </a:pPr>
            <a:endParaRPr lang="es-ES" dirty="0"/>
          </a:p>
        </p:txBody>
      </p:sp>
      <p:pic>
        <p:nvPicPr>
          <p:cNvPr id="16387" name="Picture 2" descr="http://tbn3.google.com/images?q=tbn:P3znGaIZ1SCuXM:http://blogs.clarin.com/blogfiles/birroz/mama.jpg">
            <a:hlinkClick r:id="rId2"/>
          </p:cNvPr>
          <p:cNvPicPr>
            <a:picLocks noChangeAspect="1" noChangeArrowheads="1"/>
          </p:cNvPicPr>
          <p:nvPr/>
        </p:nvPicPr>
        <p:blipFill>
          <a:blip r:embed="rId3"/>
          <a:srcRect/>
          <a:stretch>
            <a:fillRect/>
          </a:stretch>
        </p:blipFill>
        <p:spPr bwMode="auto">
          <a:xfrm>
            <a:off x="5929313" y="1571625"/>
            <a:ext cx="2714625" cy="1566863"/>
          </a:xfrm>
          <a:prstGeom prst="rect">
            <a:avLst/>
          </a:prstGeom>
          <a:noFill/>
          <a:ln w="9525">
            <a:noFill/>
            <a:miter lim="800000"/>
            <a:headEnd/>
            <a:tailEnd/>
          </a:ln>
        </p:spPr>
      </p:pic>
      <p:pic>
        <p:nvPicPr>
          <p:cNvPr id="16388" name="Picture 4" descr="http://tbn1.google.com/images?q=tbn:myL59Zm98PIKmM:http://es.geocities.com/amandade7a5/album/bebeLLorando.gif">
            <a:hlinkClick r:id="rId4"/>
          </p:cNvPr>
          <p:cNvPicPr>
            <a:picLocks noChangeAspect="1" noChangeArrowheads="1"/>
          </p:cNvPicPr>
          <p:nvPr/>
        </p:nvPicPr>
        <p:blipFill>
          <a:blip r:embed="rId5"/>
          <a:srcRect/>
          <a:stretch>
            <a:fillRect/>
          </a:stretch>
        </p:blipFill>
        <p:spPr bwMode="auto">
          <a:xfrm>
            <a:off x="5857875" y="5143500"/>
            <a:ext cx="2786063" cy="1295400"/>
          </a:xfrm>
          <a:prstGeom prst="rect">
            <a:avLst/>
          </a:prstGeom>
          <a:noFill/>
          <a:ln w="9525">
            <a:noFill/>
            <a:miter lim="800000"/>
            <a:headEnd/>
            <a:tailEnd/>
          </a:ln>
        </p:spPr>
      </p:pic>
      <p:pic>
        <p:nvPicPr>
          <p:cNvPr id="16389" name="Picture 6" descr="http://tbn1.google.com/images?q=tbn:itYFCwyKT7LN5M:http://www.demamas.com/wp-content/bebe-llorando2.thumbnail.jpg">
            <a:hlinkClick r:id="rId6"/>
          </p:cNvPr>
          <p:cNvPicPr>
            <a:picLocks noChangeAspect="1" noChangeArrowheads="1"/>
          </p:cNvPicPr>
          <p:nvPr/>
        </p:nvPicPr>
        <p:blipFill>
          <a:blip r:embed="rId7"/>
          <a:srcRect/>
          <a:stretch>
            <a:fillRect/>
          </a:stretch>
        </p:blipFill>
        <p:spPr bwMode="auto">
          <a:xfrm>
            <a:off x="5929313" y="3571875"/>
            <a:ext cx="2695575"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p:cNvSpPr>
          <p:nvPr>
            <p:ph type="title"/>
          </p:nvPr>
        </p:nvSpPr>
        <p:spPr/>
        <p:txBody>
          <a:bodyPr/>
          <a:lstStyle/>
          <a:p>
            <a:r>
              <a:rPr lang="es-MX" smtClean="0"/>
              <a:t>La angustia</a:t>
            </a:r>
            <a:endParaRPr lang="es-ES" smtClean="0"/>
          </a:p>
        </p:txBody>
      </p:sp>
      <p:sp>
        <p:nvSpPr>
          <p:cNvPr id="3" name="2 Marcador de contenido"/>
          <p:cNvSpPr>
            <a:spLocks noGrp="1"/>
          </p:cNvSpPr>
          <p:nvPr>
            <p:ph idx="1"/>
          </p:nvPr>
        </p:nvSpPr>
        <p:spPr>
          <a:xfrm>
            <a:off x="457200" y="1935163"/>
            <a:ext cx="6329363" cy="4389437"/>
          </a:xfrm>
        </p:spPr>
        <p:txBody>
          <a:bodyPr>
            <a:normAutofit fontScale="77500" lnSpcReduction="20000"/>
          </a:bodyPr>
          <a:lstStyle/>
          <a:p>
            <a:pPr marL="274320" indent="-274320" fontAlgn="auto">
              <a:spcAft>
                <a:spcPts val="0"/>
              </a:spcAft>
              <a:buClr>
                <a:schemeClr val="accent3"/>
              </a:buClr>
              <a:buFont typeface="Wingdings 2"/>
              <a:buChar char=""/>
              <a:defRPr/>
            </a:pPr>
            <a:r>
              <a:rPr lang="es-MX" dirty="0" smtClean="0"/>
              <a:t>Cuando el bebé tiene hambre, incomodidad, sueño y no se puede dormir, etc., se angustia y entonces recurre a mecanismos de ayuda y protección que si le fallan puede conducirle a una sensación de desintegración.</a:t>
            </a:r>
          </a:p>
          <a:p>
            <a:pPr marL="274320" indent="-274320" fontAlgn="auto">
              <a:spcAft>
                <a:spcPts val="0"/>
              </a:spcAft>
              <a:buClr>
                <a:schemeClr val="accent3"/>
              </a:buClr>
              <a:buFont typeface="Wingdings 2"/>
              <a:buChar char=""/>
              <a:defRPr/>
            </a:pPr>
            <a:r>
              <a:rPr lang="es-ES" dirty="0" smtClean="0"/>
              <a:t>La no integración o disociación se caracterizarían por estados de excitación e intranquilidad.</a:t>
            </a:r>
            <a:endParaRPr lang="es-MX" dirty="0" smtClean="0"/>
          </a:p>
          <a:p>
            <a:pPr marL="274320" indent="-274320" fontAlgn="auto">
              <a:spcAft>
                <a:spcPts val="0"/>
              </a:spcAft>
              <a:buClr>
                <a:schemeClr val="accent3"/>
              </a:buClr>
              <a:buFont typeface="Wingdings 2"/>
              <a:buChar char=""/>
              <a:defRPr/>
            </a:pPr>
            <a:r>
              <a:rPr lang="es-MX" dirty="0" smtClean="0"/>
              <a:t>Se fractura, se fragmenta. Es muy importante que la madre tenga la niño como una persona completa, ya que el no es capaz de soportarse dividido.</a:t>
            </a:r>
          </a:p>
          <a:p>
            <a:pPr marL="274320" indent="-274320" fontAlgn="auto">
              <a:spcAft>
                <a:spcPts val="0"/>
              </a:spcAft>
              <a:buClr>
                <a:schemeClr val="accent3"/>
              </a:buClr>
              <a:buFont typeface="Wingdings 2"/>
              <a:buChar char=""/>
              <a:defRPr/>
            </a:pPr>
            <a:r>
              <a:rPr lang="es-MX" dirty="0" smtClean="0"/>
              <a:t>Es la madre o quien cumple esta función, que fusiona e integra al chico (de objetos parciales a objetos totales).</a:t>
            </a:r>
            <a:endParaRPr lang="es-ES" dirty="0"/>
          </a:p>
        </p:txBody>
      </p:sp>
      <p:pic>
        <p:nvPicPr>
          <p:cNvPr id="17411" name="Picture 2" descr="http://tbn0.google.com/images?q=tbn:NXjk_RDHtpd21M:http://fotos-bebes.net/wp-content/uploads/2009/02/tu-bebe-60-bebe0.jpg">
            <a:hlinkClick r:id="rId2"/>
          </p:cNvPr>
          <p:cNvPicPr>
            <a:picLocks noChangeAspect="1" noChangeArrowheads="1"/>
          </p:cNvPicPr>
          <p:nvPr/>
        </p:nvPicPr>
        <p:blipFill>
          <a:blip r:embed="rId3"/>
          <a:srcRect/>
          <a:stretch>
            <a:fillRect/>
          </a:stretch>
        </p:blipFill>
        <p:spPr bwMode="auto">
          <a:xfrm>
            <a:off x="7000875" y="3571875"/>
            <a:ext cx="1714500" cy="1171575"/>
          </a:xfrm>
          <a:prstGeom prst="rect">
            <a:avLst/>
          </a:prstGeom>
          <a:noFill/>
          <a:ln w="9525">
            <a:noFill/>
            <a:miter lim="800000"/>
            <a:headEnd/>
            <a:tailEnd/>
          </a:ln>
        </p:spPr>
      </p:pic>
      <p:pic>
        <p:nvPicPr>
          <p:cNvPr id="17412" name="Picture 4" descr="http://tbn0.google.com/images?q=tbn:_ArAZHj1lIPRGM:http://www.jardininfantil.com/uploaded_images/bebe-llorando-708546.jpg">
            <a:hlinkClick r:id="rId4"/>
          </p:cNvPr>
          <p:cNvPicPr>
            <a:picLocks noChangeAspect="1" noChangeArrowheads="1"/>
          </p:cNvPicPr>
          <p:nvPr/>
        </p:nvPicPr>
        <p:blipFill>
          <a:blip r:embed="rId5"/>
          <a:srcRect/>
          <a:stretch>
            <a:fillRect/>
          </a:stretch>
        </p:blipFill>
        <p:spPr bwMode="auto">
          <a:xfrm>
            <a:off x="7000875" y="1928813"/>
            <a:ext cx="1714500" cy="1357312"/>
          </a:xfrm>
          <a:prstGeom prst="rect">
            <a:avLst/>
          </a:prstGeom>
          <a:noFill/>
          <a:ln w="9525">
            <a:noFill/>
            <a:miter lim="800000"/>
            <a:headEnd/>
            <a:tailEnd/>
          </a:ln>
        </p:spPr>
      </p:pic>
      <p:pic>
        <p:nvPicPr>
          <p:cNvPr id="17413" name="Picture 6" descr="http://tbn3.google.com/images?q=tbn:lsznwm57CFcWIM:http://edukame.com/wp-content/uploads/2009/01/madre-consolando-bebe1-300x199.jpg">
            <a:hlinkClick r:id="rId6"/>
          </p:cNvPr>
          <p:cNvPicPr>
            <a:picLocks noChangeAspect="1" noChangeArrowheads="1"/>
          </p:cNvPicPr>
          <p:nvPr/>
        </p:nvPicPr>
        <p:blipFill>
          <a:blip r:embed="rId7"/>
          <a:srcRect/>
          <a:stretch>
            <a:fillRect/>
          </a:stretch>
        </p:blipFill>
        <p:spPr bwMode="auto">
          <a:xfrm>
            <a:off x="7000875" y="5000625"/>
            <a:ext cx="1643063"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p:cNvSpPr>
            <a:spLocks noGrp="1"/>
          </p:cNvSpPr>
          <p:nvPr>
            <p:ph type="title"/>
          </p:nvPr>
        </p:nvSpPr>
        <p:spPr>
          <a:xfrm>
            <a:off x="428625" y="357188"/>
            <a:ext cx="8229600" cy="1143000"/>
          </a:xfrm>
        </p:spPr>
        <p:txBody>
          <a:bodyPr/>
          <a:lstStyle/>
          <a:p>
            <a:r>
              <a:rPr lang="es-MX" smtClean="0"/>
              <a:t>Winnicott: el sostén </a:t>
            </a:r>
            <a:r>
              <a:rPr lang="es-ES" smtClean="0"/>
              <a:t>(</a:t>
            </a:r>
            <a:r>
              <a:rPr lang="es-ES" i="1" smtClean="0"/>
              <a:t>holding)</a:t>
            </a:r>
            <a:r>
              <a:rPr lang="es-MX" smtClean="0"/>
              <a:t>.</a:t>
            </a:r>
            <a:endParaRPr lang="es-ES" smtClean="0"/>
          </a:p>
        </p:txBody>
      </p:sp>
      <p:sp>
        <p:nvSpPr>
          <p:cNvPr id="3" name="2 Marcador de contenido"/>
          <p:cNvSpPr>
            <a:spLocks noGrp="1"/>
          </p:cNvSpPr>
          <p:nvPr>
            <p:ph idx="1"/>
          </p:nvPr>
        </p:nvSpPr>
        <p:spPr>
          <a:xfrm>
            <a:off x="457200" y="1935163"/>
            <a:ext cx="6472238" cy="4389437"/>
          </a:xfrm>
        </p:spPr>
        <p:txBody>
          <a:bodyPr>
            <a:normAutofit fontScale="85000" lnSpcReduction="20000"/>
          </a:bodyPr>
          <a:lstStyle/>
          <a:p>
            <a:pPr marL="274320" indent="-274320" fontAlgn="auto">
              <a:spcAft>
                <a:spcPts val="0"/>
              </a:spcAft>
              <a:buClr>
                <a:schemeClr val="accent3"/>
              </a:buClr>
              <a:buFont typeface="Wingdings 2"/>
              <a:buChar char=""/>
              <a:defRPr/>
            </a:pPr>
            <a:r>
              <a:rPr lang="es-MX" dirty="0" smtClean="0"/>
              <a:t>Es el sostenimiento físico desde la vida intrauterina,  que se amplía a la totalidad del cuidado adaptativo del bebé (su manipulación): baño, alimentación, etc.</a:t>
            </a:r>
          </a:p>
          <a:p>
            <a:pPr marL="274320" indent="-274320" fontAlgn="auto">
              <a:spcAft>
                <a:spcPts val="0"/>
              </a:spcAft>
              <a:buClr>
                <a:schemeClr val="accent3"/>
              </a:buClr>
              <a:buFont typeface="Wingdings 2"/>
              <a:buChar char=""/>
              <a:defRPr/>
            </a:pPr>
            <a:r>
              <a:rPr lang="es-MX" dirty="0" smtClean="0"/>
              <a:t> Se extiende más allá de la madre: la familia, la sociedad, etc.</a:t>
            </a:r>
          </a:p>
          <a:p>
            <a:pPr marL="274320" indent="-274320" fontAlgn="auto">
              <a:spcAft>
                <a:spcPts val="0"/>
              </a:spcAft>
              <a:buClr>
                <a:schemeClr val="accent3"/>
              </a:buClr>
              <a:buFont typeface="Wingdings 2"/>
              <a:buChar char=""/>
              <a:defRPr/>
            </a:pPr>
            <a:r>
              <a:rPr lang="es-MX" dirty="0" smtClean="0"/>
              <a:t>Un buen sostén permite una continuidad del ser, posibilita una integración. La integración conduce al bebé al estado de unidad, al pronombre personal “yo”, al número uno, esto hace posible el yo soy, que da sentido al yo hago.</a:t>
            </a:r>
          </a:p>
          <a:p>
            <a:pPr marL="274320" indent="-274320" fontAlgn="auto">
              <a:spcAft>
                <a:spcPts val="0"/>
              </a:spcAft>
              <a:buClr>
                <a:schemeClr val="accent3"/>
              </a:buClr>
              <a:buFont typeface="Wingdings 2"/>
              <a:buChar char=""/>
              <a:defRPr/>
            </a:pPr>
            <a:r>
              <a:rPr lang="es-ES" dirty="0" smtClean="0"/>
              <a:t>La integración comienza en el mismo principio de la vida, pero en nuestra labor jamás podemos darla por sentada.</a:t>
            </a:r>
            <a:endParaRPr lang="es-ES" dirty="0"/>
          </a:p>
        </p:txBody>
      </p:sp>
      <p:pic>
        <p:nvPicPr>
          <p:cNvPr id="18435" name="Picture 2" descr="http://tbn0.google.com/images?q=tbn:oIiMmAxB5orH2M:http://www.educima.com/leer-familia-t7307.jpg">
            <a:hlinkClick r:id="rId2"/>
          </p:cNvPr>
          <p:cNvPicPr>
            <a:picLocks noChangeAspect="1" noChangeArrowheads="1"/>
          </p:cNvPicPr>
          <p:nvPr/>
        </p:nvPicPr>
        <p:blipFill>
          <a:blip r:embed="rId3"/>
          <a:srcRect/>
          <a:stretch>
            <a:fillRect/>
          </a:stretch>
        </p:blipFill>
        <p:spPr bwMode="auto">
          <a:xfrm>
            <a:off x="7072313" y="1857375"/>
            <a:ext cx="1571625" cy="1214438"/>
          </a:xfrm>
          <a:prstGeom prst="rect">
            <a:avLst/>
          </a:prstGeom>
          <a:noFill/>
          <a:ln w="9525">
            <a:noFill/>
            <a:miter lim="800000"/>
            <a:headEnd/>
            <a:tailEnd/>
          </a:ln>
        </p:spPr>
      </p:pic>
      <p:pic>
        <p:nvPicPr>
          <p:cNvPr id="18436" name="Picture 4" descr="http://tbn3.google.com/images?q=tbn:OKPbGkXvscAWlM:http://sepalabola.files.wordpress.com/2009/03/padre-de-familia.jpg">
            <a:hlinkClick r:id="rId4"/>
          </p:cNvPr>
          <p:cNvPicPr>
            <a:picLocks noChangeAspect="1" noChangeArrowheads="1"/>
          </p:cNvPicPr>
          <p:nvPr/>
        </p:nvPicPr>
        <p:blipFill>
          <a:blip r:embed="rId5"/>
          <a:srcRect/>
          <a:stretch>
            <a:fillRect/>
          </a:stretch>
        </p:blipFill>
        <p:spPr bwMode="auto">
          <a:xfrm>
            <a:off x="7000875" y="3286125"/>
            <a:ext cx="1643063"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50"/>
            <a:ext cx="6329363" cy="5467350"/>
          </a:xfrm>
        </p:spPr>
        <p:txBody>
          <a:bodyPr>
            <a:normAutofit fontScale="92500" lnSpcReduction="10000"/>
          </a:bodyPr>
          <a:lstStyle/>
          <a:p>
            <a:pPr marL="274320" indent="-274320" fontAlgn="auto">
              <a:spcAft>
                <a:spcPts val="0"/>
              </a:spcAft>
              <a:buClr>
                <a:schemeClr val="accent3"/>
              </a:buClr>
              <a:buFont typeface="Wingdings 2"/>
              <a:buChar char=""/>
              <a:defRPr/>
            </a:pPr>
            <a:r>
              <a:rPr lang="es-MX" sz="2400" dirty="0" smtClean="0"/>
              <a:t>Un buen sostén y el proceso de maduración impulsan al bebé a relacionarse con objetos.</a:t>
            </a:r>
          </a:p>
          <a:p>
            <a:pPr marL="274320" indent="-274320" fontAlgn="auto">
              <a:spcAft>
                <a:spcPts val="0"/>
              </a:spcAft>
              <a:buClr>
                <a:schemeClr val="accent3"/>
              </a:buClr>
              <a:buFont typeface="Wingdings 2"/>
              <a:buChar char=""/>
              <a:defRPr/>
            </a:pPr>
            <a:endParaRPr lang="es-MX" sz="2400" dirty="0" smtClean="0"/>
          </a:p>
          <a:p>
            <a:pPr marL="274320" indent="-274320" fontAlgn="auto">
              <a:spcAft>
                <a:spcPts val="0"/>
              </a:spcAft>
              <a:buClr>
                <a:schemeClr val="accent3"/>
              </a:buClr>
              <a:buFont typeface="Wingdings 2"/>
              <a:buChar char=""/>
              <a:defRPr/>
            </a:pPr>
            <a:r>
              <a:rPr lang="es-MX" sz="2400" dirty="0" smtClean="0"/>
              <a:t>Sólo lo logrará si el mundo le es presentado de manera adecuada. </a:t>
            </a:r>
          </a:p>
          <a:p>
            <a:pPr marL="274320" indent="-274320" fontAlgn="auto">
              <a:spcAft>
                <a:spcPts val="0"/>
              </a:spcAft>
              <a:buClr>
                <a:schemeClr val="accent3"/>
              </a:buClr>
              <a:buFont typeface="Wingdings 2"/>
              <a:buChar char=""/>
              <a:defRPr/>
            </a:pPr>
            <a:endParaRPr lang="es-MX" sz="2400" dirty="0" smtClean="0"/>
          </a:p>
          <a:p>
            <a:pPr marL="274320" indent="-274320" fontAlgn="auto">
              <a:spcAft>
                <a:spcPts val="0"/>
              </a:spcAft>
              <a:buClr>
                <a:schemeClr val="accent3"/>
              </a:buClr>
              <a:buFont typeface="Wingdings 2"/>
              <a:buChar char=""/>
              <a:defRPr/>
            </a:pPr>
            <a:r>
              <a:rPr lang="es-MX" sz="2400" dirty="0" smtClean="0"/>
              <a:t>La madre, poniendo en juego su capacidad de adaptación, presenta el mundo al bebé de tal modo que éste viva una experiencia de omnipotencia. </a:t>
            </a:r>
          </a:p>
          <a:p>
            <a:pPr marL="274320" indent="-274320" fontAlgn="auto">
              <a:spcAft>
                <a:spcPts val="0"/>
              </a:spcAft>
              <a:buClr>
                <a:schemeClr val="accent3"/>
              </a:buClr>
              <a:buFont typeface="Wingdings 2"/>
              <a:buChar char=""/>
              <a:defRPr/>
            </a:pPr>
            <a:endParaRPr lang="es-MX" sz="2400" dirty="0" smtClean="0"/>
          </a:p>
          <a:p>
            <a:pPr marL="274320" indent="-274320" fontAlgn="auto">
              <a:spcAft>
                <a:spcPts val="0"/>
              </a:spcAft>
              <a:buClr>
                <a:schemeClr val="accent3"/>
              </a:buClr>
              <a:buFont typeface="Wingdings 2"/>
              <a:buChar char=""/>
              <a:defRPr/>
            </a:pPr>
            <a:r>
              <a:rPr lang="es-MX" sz="2400" dirty="0" smtClean="0"/>
              <a:t>El bebé crea el objeto, que sin embargo ya estaba. Es una paradoja. No hay bebé sin madre.</a:t>
            </a:r>
          </a:p>
          <a:p>
            <a:pPr marL="274320" indent="-274320" fontAlgn="auto">
              <a:spcAft>
                <a:spcPts val="0"/>
              </a:spcAft>
              <a:buClr>
                <a:schemeClr val="accent3"/>
              </a:buClr>
              <a:buFont typeface="Wingdings 2"/>
              <a:buChar char=""/>
              <a:defRPr/>
            </a:pPr>
            <a:endParaRPr lang="es-MX" sz="2400" dirty="0" smtClean="0"/>
          </a:p>
          <a:p>
            <a:pPr marL="274320" indent="-274320" fontAlgn="auto">
              <a:spcAft>
                <a:spcPts val="0"/>
              </a:spcAft>
              <a:buClr>
                <a:schemeClr val="accent3"/>
              </a:buClr>
              <a:buFont typeface="Wingdings 2"/>
              <a:buChar char=""/>
              <a:defRPr/>
            </a:pPr>
            <a:r>
              <a:rPr lang="es-MX" sz="2400" dirty="0" smtClean="0"/>
              <a:t>Existe un grado total de dependencia.</a:t>
            </a:r>
            <a:endParaRPr lang="es-ES" sz="2400" dirty="0"/>
          </a:p>
        </p:txBody>
      </p:sp>
      <p:pic>
        <p:nvPicPr>
          <p:cNvPr id="19458" name="Picture 2" descr="http://tbn1.google.com/images?q=tbn:BNrd1VWalq8bOM:http://images.easyart.com/highres_images/easyart/1/5/151899.jpg">
            <a:hlinkClick r:id="rId2"/>
          </p:cNvPr>
          <p:cNvPicPr>
            <a:picLocks noChangeAspect="1" noChangeArrowheads="1"/>
          </p:cNvPicPr>
          <p:nvPr/>
        </p:nvPicPr>
        <p:blipFill>
          <a:blip r:embed="rId3"/>
          <a:srcRect/>
          <a:stretch>
            <a:fillRect/>
          </a:stretch>
        </p:blipFill>
        <p:spPr bwMode="auto">
          <a:xfrm>
            <a:off x="7072313" y="857250"/>
            <a:ext cx="1595437" cy="1123950"/>
          </a:xfrm>
          <a:prstGeom prst="rect">
            <a:avLst/>
          </a:prstGeom>
          <a:noFill/>
          <a:ln w="9525">
            <a:noFill/>
            <a:miter lim="800000"/>
            <a:headEnd/>
            <a:tailEnd/>
          </a:ln>
        </p:spPr>
      </p:pic>
      <p:pic>
        <p:nvPicPr>
          <p:cNvPr id="19459" name="Picture 4" descr="http://tbn0.google.com/images?q=tbn:inMgjf9Ep9TzbM:http://www.olebebe.com/wp-content/uploads/bebe_estimulacion-300x300.jpg">
            <a:hlinkClick r:id="rId4"/>
          </p:cNvPr>
          <p:cNvPicPr>
            <a:picLocks noChangeAspect="1" noChangeArrowheads="1"/>
          </p:cNvPicPr>
          <p:nvPr/>
        </p:nvPicPr>
        <p:blipFill>
          <a:blip r:embed="rId5"/>
          <a:srcRect/>
          <a:stretch>
            <a:fillRect/>
          </a:stretch>
        </p:blipFill>
        <p:spPr bwMode="auto">
          <a:xfrm>
            <a:off x="7143750" y="2357438"/>
            <a:ext cx="1500188" cy="1104900"/>
          </a:xfrm>
          <a:prstGeom prst="rect">
            <a:avLst/>
          </a:prstGeom>
          <a:noFill/>
          <a:ln w="9525">
            <a:noFill/>
            <a:miter lim="800000"/>
            <a:headEnd/>
            <a:tailEnd/>
          </a:ln>
        </p:spPr>
      </p:pic>
      <p:pic>
        <p:nvPicPr>
          <p:cNvPr id="19460" name="Picture 6" descr="http://tbn3.google.com/images?q=tbn:e9o3pDOqo6bdcM:http://www.ciudadmama.com.ar/resizeOnTheFly.asp%3Fpath%3Dimages/categorias/Imagen_25.jpg%26width%3D485">
            <a:hlinkClick r:id="rId6"/>
          </p:cNvPr>
          <p:cNvPicPr>
            <a:picLocks noChangeAspect="1" noChangeArrowheads="1"/>
          </p:cNvPicPr>
          <p:nvPr/>
        </p:nvPicPr>
        <p:blipFill>
          <a:blip r:embed="rId7"/>
          <a:srcRect/>
          <a:stretch>
            <a:fillRect/>
          </a:stretch>
        </p:blipFill>
        <p:spPr bwMode="auto">
          <a:xfrm>
            <a:off x="7143750" y="3714750"/>
            <a:ext cx="1500188" cy="1000125"/>
          </a:xfrm>
          <a:prstGeom prst="rect">
            <a:avLst/>
          </a:prstGeom>
          <a:noFill/>
          <a:ln w="9525">
            <a:noFill/>
            <a:miter lim="800000"/>
            <a:headEnd/>
            <a:tailEnd/>
          </a:ln>
        </p:spPr>
      </p:pic>
      <p:pic>
        <p:nvPicPr>
          <p:cNvPr id="19461" name="Picture 8" descr="http://tbn2.google.com/images?q=tbn:FL0eC3__VU0hBM:http://espanol.babycenter.com/i/photogalleries2/pop_10mo1wk.jpg">
            <a:hlinkClick r:id="rId8"/>
          </p:cNvPr>
          <p:cNvPicPr>
            <a:picLocks noChangeAspect="1" noChangeArrowheads="1"/>
          </p:cNvPicPr>
          <p:nvPr/>
        </p:nvPicPr>
        <p:blipFill>
          <a:blip r:embed="rId9"/>
          <a:srcRect/>
          <a:stretch>
            <a:fillRect/>
          </a:stretch>
        </p:blipFill>
        <p:spPr bwMode="auto">
          <a:xfrm>
            <a:off x="7143750" y="5000625"/>
            <a:ext cx="1500188" cy="111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357188"/>
            <a:ext cx="8229600" cy="1143000"/>
          </a:xfrm>
        </p:spPr>
        <p:txBody>
          <a:bodyPr>
            <a:normAutofit fontScale="90000"/>
          </a:bodyPr>
          <a:lstStyle/>
          <a:p>
            <a:pPr fontAlgn="auto">
              <a:spcAft>
                <a:spcPts val="0"/>
              </a:spcAft>
              <a:defRPr/>
            </a:pPr>
            <a:r>
              <a:rPr lang="es-MX" dirty="0" smtClean="0"/>
              <a:t>¿Qué sucede si este proceso falla?</a:t>
            </a:r>
            <a:endParaRPr lang="es-ES" dirty="0"/>
          </a:p>
        </p:txBody>
      </p:sp>
      <p:sp>
        <p:nvSpPr>
          <p:cNvPr id="20482" name="2 Marcador de contenido"/>
          <p:cNvSpPr>
            <a:spLocks noGrp="1"/>
          </p:cNvSpPr>
          <p:nvPr>
            <p:ph idx="1"/>
          </p:nvPr>
        </p:nvSpPr>
        <p:spPr>
          <a:xfrm>
            <a:off x="457200" y="1935163"/>
            <a:ext cx="7115175" cy="4389437"/>
          </a:xfrm>
        </p:spPr>
        <p:txBody>
          <a:bodyPr/>
          <a:lstStyle/>
          <a:p>
            <a:r>
              <a:rPr lang="es-MX" smtClean="0"/>
              <a:t>Sin esta provisión ambiental humana sería imposible concretar progresos evolutivos: </a:t>
            </a:r>
          </a:p>
          <a:p>
            <a:r>
              <a:rPr lang="es-MX" smtClean="0"/>
              <a:t>No llegará a percibir a todos los demás objetos.</a:t>
            </a:r>
          </a:p>
          <a:p>
            <a:r>
              <a:rPr lang="es-MX" smtClean="0"/>
              <a:t>Del no yo – al yo…</a:t>
            </a:r>
          </a:p>
          <a:p>
            <a:r>
              <a:rPr lang="es-MX" smtClean="0"/>
              <a:t>De la cápsula autista a la individuación.</a:t>
            </a:r>
          </a:p>
          <a:p>
            <a:r>
              <a:rPr lang="es-MX" smtClean="0"/>
              <a:t>De la sonrisa social a la angustia del extraño, y la aparición del No.</a:t>
            </a:r>
            <a:endParaRPr lang="es-ES" smtClean="0"/>
          </a:p>
        </p:txBody>
      </p:sp>
      <p:pic>
        <p:nvPicPr>
          <p:cNvPr id="20483" name="Picture 2" descr="http://tbn1.google.com/images?q=tbn:R3dpRHF-lfTLqM:http://farm3.static.flickr.com/2315/2674114990_501edb49ba.jpg%3Fv%3D0">
            <a:hlinkClick r:id="rId2"/>
          </p:cNvPr>
          <p:cNvPicPr>
            <a:picLocks noChangeAspect="1" noChangeArrowheads="1"/>
          </p:cNvPicPr>
          <p:nvPr/>
        </p:nvPicPr>
        <p:blipFill>
          <a:blip r:embed="rId3"/>
          <a:srcRect/>
          <a:stretch>
            <a:fillRect/>
          </a:stretch>
        </p:blipFill>
        <p:spPr bwMode="auto">
          <a:xfrm>
            <a:off x="900113" y="5445125"/>
            <a:ext cx="1238250" cy="1214438"/>
          </a:xfrm>
          <a:prstGeom prst="rect">
            <a:avLst/>
          </a:prstGeom>
          <a:noFill/>
          <a:ln w="9525">
            <a:noFill/>
            <a:miter lim="800000"/>
            <a:headEnd/>
            <a:tailEnd/>
          </a:ln>
        </p:spPr>
      </p:pic>
      <p:pic>
        <p:nvPicPr>
          <p:cNvPr id="20484" name="Picture 6" descr="http://tbn1.google.com/images?q=tbn:2ZiBLb_JEUT3OM:http://comps.fotosearch.com/comp/BNS/BNS359/llanto-bebe_~bn267015.jpg">
            <a:hlinkClick r:id="rId4"/>
          </p:cNvPr>
          <p:cNvPicPr>
            <a:picLocks noChangeAspect="1" noChangeArrowheads="1"/>
          </p:cNvPicPr>
          <p:nvPr/>
        </p:nvPicPr>
        <p:blipFill>
          <a:blip r:embed="rId5"/>
          <a:srcRect/>
          <a:stretch>
            <a:fillRect/>
          </a:stretch>
        </p:blipFill>
        <p:spPr bwMode="auto">
          <a:xfrm>
            <a:off x="2843213" y="5516563"/>
            <a:ext cx="1285875" cy="1214437"/>
          </a:xfrm>
          <a:prstGeom prst="rect">
            <a:avLst/>
          </a:prstGeom>
          <a:noFill/>
          <a:ln w="9525">
            <a:noFill/>
            <a:miter lim="800000"/>
            <a:headEnd/>
            <a:tailEnd/>
          </a:ln>
        </p:spPr>
      </p:pic>
      <p:pic>
        <p:nvPicPr>
          <p:cNvPr id="20485" name="Picture 8" descr="http://tbn0.google.com/images?q=tbn:LlfoULd94lOSKM:http://fotos-bebes.net/wp-content/uploads/2009/02/bebes_02.gif">
            <a:hlinkClick r:id="rId6"/>
          </p:cNvPr>
          <p:cNvPicPr>
            <a:picLocks noChangeAspect="1" noChangeArrowheads="1"/>
          </p:cNvPicPr>
          <p:nvPr/>
        </p:nvPicPr>
        <p:blipFill>
          <a:blip r:embed="rId7"/>
          <a:srcRect/>
          <a:stretch>
            <a:fillRect/>
          </a:stretch>
        </p:blipFill>
        <p:spPr bwMode="auto">
          <a:xfrm>
            <a:off x="4572000" y="5516563"/>
            <a:ext cx="1343025" cy="1071562"/>
          </a:xfrm>
          <a:prstGeom prst="rect">
            <a:avLst/>
          </a:prstGeom>
          <a:noFill/>
          <a:ln w="9525">
            <a:noFill/>
            <a:miter lim="800000"/>
            <a:headEnd/>
            <a:tailEnd/>
          </a:ln>
        </p:spPr>
      </p:pic>
      <p:pic>
        <p:nvPicPr>
          <p:cNvPr id="20486" name="Picture 12" descr="http://tbn3.google.com/images?q=tbn:uBframrpqJaQAM:http://madreshoy.com/wp-content/uploads/2008/07/nino-comiendo.jpg">
            <a:hlinkClick r:id="rId8"/>
          </p:cNvPr>
          <p:cNvPicPr>
            <a:picLocks noChangeAspect="1" noChangeArrowheads="1"/>
          </p:cNvPicPr>
          <p:nvPr/>
        </p:nvPicPr>
        <p:blipFill>
          <a:blip r:embed="rId9"/>
          <a:srcRect/>
          <a:stretch>
            <a:fillRect/>
          </a:stretch>
        </p:blipFill>
        <p:spPr bwMode="auto">
          <a:xfrm>
            <a:off x="6372225" y="5516563"/>
            <a:ext cx="1214438"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MX" dirty="0" smtClean="0"/>
              <a:t>Dificultades y problemas en el vínculo</a:t>
            </a:r>
            <a:endParaRPr lang="es-ES" dirty="0"/>
          </a:p>
        </p:txBody>
      </p:sp>
      <p:sp>
        <p:nvSpPr>
          <p:cNvPr id="21506" name="2 Marcador de contenido"/>
          <p:cNvSpPr>
            <a:spLocks noGrp="1"/>
          </p:cNvSpPr>
          <p:nvPr>
            <p:ph idx="1"/>
          </p:nvPr>
        </p:nvSpPr>
        <p:spPr/>
        <p:txBody>
          <a:bodyPr/>
          <a:lstStyle/>
          <a:p>
            <a:r>
              <a:rPr lang="es-ES" smtClean="0"/>
              <a:t>Piera Auglanier (2001, p.33) plantea que “Las palabras y los actos maternos se anticipan siempre a lo que el niño puede conocer de ellos… la oferta precede a la demanda, si el pecho es dado antes de que la boca sepa que lo espera.</a:t>
            </a:r>
          </a:p>
          <a:p>
            <a:r>
              <a:rPr lang="es-ES" smtClean="0"/>
              <a:t>La violencia necesaria</a:t>
            </a:r>
          </a:p>
          <a:p>
            <a:r>
              <a:rPr lang="es-ES" smtClean="0"/>
              <a:t>La violencia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519</TotalTime>
  <Words>2247</Words>
  <Application>Microsoft Office PowerPoint</Application>
  <PresentationFormat>Presentación en pantalla (4:3)</PresentationFormat>
  <Paragraphs>171</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Flujo</vt:lpstr>
      <vt:lpstr>El vínculo madre-bebé</vt:lpstr>
      <vt:lpstr>El estudio de las primeras etapas psicológicas en el bebé.</vt:lpstr>
      <vt:lpstr>Presentación de PowerPoint</vt:lpstr>
      <vt:lpstr>¿De qué depende el desarrollo emocional del bebé?</vt:lpstr>
      <vt:lpstr>La angustia</vt:lpstr>
      <vt:lpstr>Winnicott: el sostén (holding).</vt:lpstr>
      <vt:lpstr>Presentación de PowerPoint</vt:lpstr>
      <vt:lpstr>¿Qué sucede si este proceso falla?</vt:lpstr>
      <vt:lpstr>Dificultades y problemas en el vínculo</vt:lpstr>
      <vt:lpstr>El concepto de vínculo</vt:lpstr>
      <vt:lpstr>Preguntas sobre la viñeta</vt:lpstr>
      <vt:lpstr>El handling </vt:lpstr>
      <vt:lpstr>El respeto por las diferencias en los vínculos</vt:lpstr>
      <vt:lpstr>Presentación de PowerPoint</vt:lpstr>
      <vt:lpstr>La irrupción de lo externo</vt:lpstr>
      <vt:lpstr>La comunicación del bebé</vt:lpstr>
      <vt:lpstr>Procesos del desarrollo</vt:lpstr>
      <vt:lpstr>Otros vínculos</vt:lpstr>
      <vt:lpstr>Sobre la teoría del vínculo</vt:lpstr>
      <vt:lpstr>Sobre la teoría del vínculo en Enrique Pichón Rivière</vt:lpstr>
      <vt:lpstr>1. Características del vínculo:</vt:lpstr>
      <vt:lpstr>1. Características del vínculo:</vt:lpstr>
      <vt:lpstr>1. Características del vínculo:</vt:lpstr>
      <vt:lpstr>1. Características del vínculo:</vt:lpstr>
      <vt:lpstr>2. Patología del vínculo.</vt:lpstr>
      <vt:lpstr>2. Patología del vínculo.</vt:lpstr>
      <vt:lpstr>2. Patología del vínculo.</vt:lpstr>
      <vt:lpstr>2. Patología del vínculo.</vt:lpstr>
      <vt:lpstr>5. Diez observaciones sobre el vínculo.</vt:lpstr>
      <vt:lpstr>5. Diez observaciones sobre el vínculo.</vt:lpstr>
    </vt:vector>
  </TitlesOfParts>
  <Company>Elements v3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vínculo madre-bebé</dc:title>
  <dc:creator>Marinero</dc:creator>
  <cp:lastModifiedBy>Irma</cp:lastModifiedBy>
  <cp:revision>57</cp:revision>
  <dcterms:created xsi:type="dcterms:W3CDTF">2009-06-23T18:45:52Z</dcterms:created>
  <dcterms:modified xsi:type="dcterms:W3CDTF">2013-08-14T14:47:42Z</dcterms:modified>
</cp:coreProperties>
</file>