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80" d="100"/>
          <a:sy n="80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C332-3AE2-4D7F-9158-770F94F666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C3E1-FAF1-45DA-8CE4-3ADF2304DD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8A82-E468-4663-B5C8-3F97C11B2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B500-F125-449F-A2E3-B6A2427561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41A-D3DC-4DFF-8A09-667046EA06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1A3C-D5F2-42F5-9D40-93472B2E16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3377-7F01-4936-A735-087BE8D10F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12D5-9DBA-4F7E-B588-8DB2F48D31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169-4714-460D-9619-845BCFFBF4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EC82-C62C-465E-B84F-921C676E19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8018-ADE7-424A-8316-A9916AC3CB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BF3D96-EC09-4166-8955-D2AF5C2675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 redondeado"/>
          <p:cNvSpPr/>
          <p:nvPr userDrawn="1"/>
        </p:nvSpPr>
        <p:spPr>
          <a:xfrm>
            <a:off x="0" y="5994400"/>
            <a:ext cx="9144000" cy="8636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latin typeface="Arial Rounded MT Bold" pitchFamily="34" charset="0"/>
              </a:rPr>
              <a:t>CONSEJOS TÉCNICOS ESCOLARES</a:t>
            </a:r>
          </a:p>
          <a:p>
            <a:pPr algn="ctr">
              <a:defRPr/>
            </a:pPr>
            <a:r>
              <a:rPr lang="es-MX" sz="1400" b="1" dirty="0">
                <a:latin typeface="Arial Rounded MT Bold" pitchFamily="34" charset="0"/>
              </a:rPr>
              <a:t>CICLO ESCOLAR 2014 – 2015</a:t>
            </a:r>
          </a:p>
          <a:p>
            <a:pPr algn="ctr">
              <a:defRPr/>
            </a:pPr>
            <a:r>
              <a:rPr lang="es-MX" sz="1400" b="1" dirty="0">
                <a:latin typeface="Arial Rounded MT Bold" pitchFamily="34" charset="0"/>
              </a:rPr>
              <a:t>1ª SESIÓN ORDINARIA</a:t>
            </a:r>
          </a:p>
        </p:txBody>
      </p:sp>
      <p:pic>
        <p:nvPicPr>
          <p:cNvPr id="1032" name="Picture 4" descr="C:\Users\sajimenez\Downloads\logo sev.png"/>
          <p:cNvPicPr>
            <a:picLocks noChangeAspect="1" noChangeArrowheads="1"/>
          </p:cNvPicPr>
          <p:nvPr userDrawn="1"/>
        </p:nvPicPr>
        <p:blipFill>
          <a:blip r:embed="rId13" cstate="print"/>
          <a:srcRect t="15788" b="15790"/>
          <a:stretch>
            <a:fillRect/>
          </a:stretch>
        </p:blipFill>
        <p:spPr bwMode="auto">
          <a:xfrm>
            <a:off x="7272338" y="44450"/>
            <a:ext cx="18367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43179">
            <a:off x="1104900" y="673100"/>
            <a:ext cx="38877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2 CuadroTexto"/>
          <p:cNvSpPr txBox="1">
            <a:spLocks noChangeArrowheads="1"/>
          </p:cNvSpPr>
          <p:nvPr/>
        </p:nvSpPr>
        <p:spPr bwMode="auto">
          <a:xfrm>
            <a:off x="5081588" y="946150"/>
            <a:ext cx="38163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>
                <a:solidFill>
                  <a:srgbClr val="00863D"/>
                </a:solidFill>
                <a:latin typeface="Arial Rounded MT Bold" pitchFamily="34" charset="0"/>
              </a:rPr>
              <a:t>SECRETARÍA DE EDUCACIÓN</a:t>
            </a:r>
          </a:p>
          <a:p>
            <a:pPr algn="ctr"/>
            <a:endParaRPr lang="es-MX" sz="1600" b="1">
              <a:solidFill>
                <a:srgbClr val="00863D"/>
              </a:solidFill>
              <a:latin typeface="Arial Rounded MT Bold" pitchFamily="34" charset="0"/>
            </a:endParaRPr>
          </a:p>
          <a:p>
            <a:pPr algn="ctr"/>
            <a:r>
              <a:rPr lang="es-MX" sz="1600" b="1">
                <a:solidFill>
                  <a:srgbClr val="00863D"/>
                </a:solidFill>
                <a:latin typeface="Arial Rounded MT Bold" pitchFamily="34" charset="0"/>
              </a:rPr>
              <a:t>SUBSECRETARÍA DE EDUCACIÓN BÁSICA</a:t>
            </a:r>
          </a:p>
          <a:p>
            <a:pPr algn="ctr"/>
            <a:endParaRPr lang="es-MX" sz="1600" b="1">
              <a:solidFill>
                <a:srgbClr val="00863D"/>
              </a:solidFill>
              <a:latin typeface="Arial Rounded MT Bold" pitchFamily="34" charset="0"/>
            </a:endParaRPr>
          </a:p>
          <a:p>
            <a:pPr algn="ctr"/>
            <a:r>
              <a:rPr lang="es-MX" sz="1600" b="1">
                <a:solidFill>
                  <a:srgbClr val="00863D"/>
                </a:solidFill>
                <a:latin typeface="Arial Rounded MT Bold" pitchFamily="34" charset="0"/>
              </a:rPr>
              <a:t>DIRECCIÓN GENERAL DE EDUCACIÓN INICIAL Y PREESCOLAR</a:t>
            </a:r>
          </a:p>
        </p:txBody>
      </p:sp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6946900" y="5661025"/>
            <a:ext cx="187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rgbClr val="00863D"/>
                </a:solidFill>
                <a:latin typeface="Arial Rounded MT Bold" pitchFamily="34" charset="0"/>
              </a:rPr>
              <a:t>Septiembre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6250"/>
            <a:ext cx="77041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450" y="1773238"/>
            <a:ext cx="72009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</a:rPr>
              <a:t>¿Qué falta por hacer para mejorar estos procesos?</a:t>
            </a:r>
          </a:p>
        </p:txBody>
      </p:sp>
      <p:sp>
        <p:nvSpPr>
          <p:cNvPr id="11268" name="2 CuadroTexto"/>
          <p:cNvSpPr txBox="1">
            <a:spLocks noChangeArrowheads="1"/>
          </p:cNvSpPr>
          <p:nvPr/>
        </p:nvSpPr>
        <p:spPr bwMode="auto">
          <a:xfrm>
            <a:off x="5394325" y="5229225"/>
            <a:ext cx="3743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Orientaciones para establecer la ruta de mejora escolar (pp. 17-19).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08088"/>
            <a:ext cx="6343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600200" y="3573463"/>
            <a:ext cx="73374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400" dirty="0"/>
              <a:t>Compartan al colectivo sus respuestas, el relator las registra y a</a:t>
            </a:r>
          </a:p>
          <a:p>
            <a:pPr>
              <a:defRPr/>
            </a:pPr>
            <a:r>
              <a:rPr lang="es-MX" sz="1400" dirty="0"/>
              <a:t>partir de estas, elaboran todos las </a:t>
            </a:r>
            <a:r>
              <a:rPr lang="es-MX" sz="1400" b="1" dirty="0"/>
              <a:t>conclusiones y los acuerdos</a:t>
            </a:r>
            <a:r>
              <a:rPr lang="es-MX" sz="1400" dirty="0"/>
              <a:t>. (act.12)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400" dirty="0"/>
              <a:t>Para cerrar este apartado y considerando los apartados, comenten</a:t>
            </a:r>
          </a:p>
          <a:p>
            <a:pPr>
              <a:defRPr/>
            </a:pPr>
            <a:r>
              <a:rPr lang="es-MX" sz="1400" dirty="0"/>
              <a:t>lo que es necesario ajustar o reorientar en las acciones para dar </a:t>
            </a:r>
          </a:p>
          <a:p>
            <a:pPr>
              <a:defRPr/>
            </a:pPr>
            <a:r>
              <a:rPr lang="es-MX" sz="1400" dirty="0"/>
              <a:t>respuestas a los objetivos establecidos y el logro de las metas (act.13)</a:t>
            </a:r>
          </a:p>
          <a:p>
            <a:pPr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908050"/>
            <a:ext cx="6840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Fortalezcamos el trabajo entre pares </a:t>
            </a:r>
          </a:p>
        </p:txBody>
      </p:sp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1187450" y="1700213"/>
            <a:ext cx="590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Identifiquemos los valores y comportamientos qué se requieren para un trabajo colegiado eficaz (pp.12)</a:t>
            </a:r>
          </a:p>
          <a:p>
            <a:endParaRPr lang="es-MX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57563"/>
            <a:ext cx="6877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1346200" y="2624138"/>
            <a:ext cx="612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solidFill>
                  <a:srgbClr val="00863D"/>
                </a:solidFill>
                <a:latin typeface="Bernard MT Condensed" pitchFamily="18" charset="0"/>
              </a:rPr>
              <a:t>¿Que nos hace falta para consolidar nuestro colectivo?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19325"/>
            <a:ext cx="7162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981075"/>
            <a:ext cx="7096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363" y="4487863"/>
            <a:ext cx="6886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1331913" y="908050"/>
            <a:ext cx="422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Pongamos en practica lo aprendido</a:t>
            </a:r>
            <a:r>
              <a:rPr lang="es-MX" dirty="0"/>
              <a:t>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1263650"/>
            <a:ext cx="70961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87500" y="3500438"/>
            <a:ext cx="54324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400" b="1" i="1" dirty="0"/>
              <a:t>Remitirse al cuadro en la paginas 13 y 14 de la guía de trabajo de la 1ra sesión ordinaria :</a:t>
            </a:r>
          </a:p>
          <a:p>
            <a:pPr>
              <a:defRPr/>
            </a:pPr>
            <a:endParaRPr lang="es-MX" sz="1000" b="1" i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400" b="1" i="1" dirty="0"/>
              <a:t>Antes de la reunión,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400" b="1" i="1" dirty="0"/>
              <a:t>Durante la reunión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400" b="1" i="1" dirty="0"/>
              <a:t>y Cierre de la reunión.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0" y="4841875"/>
            <a:ext cx="6829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1139825"/>
            <a:ext cx="72009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Conozcamos nuestros nuevos  Materiales Educativos.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744788"/>
            <a:ext cx="38036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2744788"/>
            <a:ext cx="38036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6 CuadroTexto"/>
          <p:cNvSpPr txBox="1">
            <a:spLocks noChangeArrowheads="1"/>
          </p:cNvSpPr>
          <p:nvPr/>
        </p:nvSpPr>
        <p:spPr bwMode="auto">
          <a:xfrm>
            <a:off x="719138" y="6011863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1741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088" y="2744788"/>
            <a:ext cx="37973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9" descr="C:\Users\Propietario\Pictures\libro de la educado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355418">
            <a:off x="6699250" y="3297238"/>
            <a:ext cx="19558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8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59778">
            <a:off x="6464300" y="968375"/>
            <a:ext cx="165576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38262">
            <a:off x="728663" y="1820863"/>
            <a:ext cx="15986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96015">
            <a:off x="747713" y="3638550"/>
            <a:ext cx="37973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43373">
            <a:off x="5976938" y="3708400"/>
            <a:ext cx="256381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13200"/>
            <a:ext cx="2397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1631950"/>
            <a:ext cx="39290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627313" y="908050"/>
            <a:ext cx="3744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Materiales de 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68887">
            <a:off x="860425" y="1714500"/>
            <a:ext cx="350361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932363" y="1844675"/>
            <a:ext cx="3384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Los nuevos materiales educativos están conformados por:</a:t>
            </a:r>
          </a:p>
        </p:txBody>
      </p:sp>
      <p:sp>
        <p:nvSpPr>
          <p:cNvPr id="19460" name="3 CuadroTexto"/>
          <p:cNvSpPr txBox="1">
            <a:spLocks noChangeArrowheads="1"/>
          </p:cNvSpPr>
          <p:nvPr/>
        </p:nvSpPr>
        <p:spPr bwMode="auto">
          <a:xfrm>
            <a:off x="4859338" y="2781300"/>
            <a:ext cx="39608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MX"/>
              <a:t>Modelo de atención con enfoque integral para la Educación Inicial.</a:t>
            </a:r>
          </a:p>
          <a:p>
            <a:pPr>
              <a:buFont typeface="Wingdings" pitchFamily="2" charset="2"/>
              <a:buChar char="§"/>
            </a:pPr>
            <a:r>
              <a:rPr lang="es-MX"/>
              <a:t>Mi albúm preescolar (para cada grado).</a:t>
            </a:r>
          </a:p>
          <a:p>
            <a:pPr>
              <a:buFont typeface="Wingdings" pitchFamily="2" charset="2"/>
              <a:buChar char="§"/>
            </a:pPr>
            <a:r>
              <a:rPr lang="es-MX"/>
              <a:t>Libro para la educadora. </a:t>
            </a:r>
          </a:p>
          <a:p>
            <a:pPr>
              <a:buFont typeface="Wingdings" pitchFamily="2" charset="2"/>
              <a:buChar char="§"/>
            </a:pPr>
            <a:r>
              <a:rPr lang="es-MX"/>
              <a:t>Materiales del aula.</a:t>
            </a:r>
          </a:p>
          <a:p>
            <a:pPr>
              <a:buFont typeface="Wingdings" pitchFamily="2" charset="2"/>
              <a:buChar char="§"/>
            </a:pPr>
            <a:r>
              <a:rPr lang="es-MX"/>
              <a:t>Libro para las familias.</a:t>
            </a:r>
          </a:p>
        </p:txBody>
      </p:sp>
      <p:sp>
        <p:nvSpPr>
          <p:cNvPr id="19461" name="5 Rectángulo"/>
          <p:cNvSpPr>
            <a:spLocks noChangeArrowheads="1"/>
          </p:cNvSpPr>
          <p:nvPr/>
        </p:nvSpPr>
        <p:spPr bwMode="auto">
          <a:xfrm rot="-1037509">
            <a:off x="352425" y="946150"/>
            <a:ext cx="2736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b="1">
                <a:solidFill>
                  <a:srgbClr val="4C6312"/>
                </a:solidFill>
              </a:rPr>
              <a:t>Libro para las familias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664845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08050"/>
            <a:ext cx="73152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713" y="620713"/>
            <a:ext cx="55324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Acordemos las acciones para el mes de octubre.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5" y="9906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2 CuadroTexto"/>
          <p:cNvSpPr txBox="1">
            <a:spLocks noChangeArrowheads="1"/>
          </p:cNvSpPr>
          <p:nvPr/>
        </p:nvSpPr>
        <p:spPr bwMode="auto">
          <a:xfrm>
            <a:off x="1531938" y="5435600"/>
            <a:ext cx="6357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300" i="1"/>
              <a:t>Remitirse al cuadro de la página 16 de la guía de trabajo de la 1ra sesión ordinaria</a:t>
            </a:r>
            <a:r>
              <a:rPr lang="es-MX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19250"/>
            <a:ext cx="812641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1 Rectángulo"/>
          <p:cNvSpPr>
            <a:spLocks noChangeArrowheads="1"/>
          </p:cNvSpPr>
          <p:nvPr/>
        </p:nvSpPr>
        <p:spPr bwMode="auto">
          <a:xfrm>
            <a:off x="2700338" y="3573463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i="1"/>
              <a:t>Remitirse al cuadro de la página 17 de la guía de trabajo de la 1ra sesión ordinaria</a:t>
            </a:r>
            <a:r>
              <a:rPr lang="es-MX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381250"/>
            <a:ext cx="6086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277938" y="1052513"/>
            <a:ext cx="6337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Actividades para aprender a convivir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CuadroTexto"/>
          <p:cNvSpPr txBox="1">
            <a:spLocks noChangeArrowheads="1"/>
          </p:cNvSpPr>
          <p:nvPr/>
        </p:nvSpPr>
        <p:spPr bwMode="auto">
          <a:xfrm>
            <a:off x="1331913" y="908050"/>
            <a:ext cx="64944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29.- De manera individual , revisen las actividades siguientes </a:t>
            </a:r>
          </a:p>
          <a:p>
            <a:endParaRPr lang="es-MX"/>
          </a:p>
          <a:p>
            <a:endParaRPr lang="es-MX"/>
          </a:p>
          <a:p>
            <a:r>
              <a:rPr lang="es-MX"/>
              <a:t>Actividad 1. Trabajemos juntos(integración grupal).</a:t>
            </a:r>
          </a:p>
          <a:p>
            <a:endParaRPr lang="es-MX"/>
          </a:p>
          <a:p>
            <a:r>
              <a:rPr lang="es-MX"/>
              <a:t>Actividad 2. Es tiempo del abrazo (confianza grupal).</a:t>
            </a:r>
          </a:p>
          <a:p>
            <a:endParaRPr lang="es-MX"/>
          </a:p>
          <a:p>
            <a:r>
              <a:rPr lang="es-MX"/>
              <a:t>Actividad 3. Paseo de pelotas (cooperación).</a:t>
            </a:r>
          </a:p>
          <a:p>
            <a:endParaRPr lang="es-MX"/>
          </a:p>
          <a:p>
            <a:r>
              <a:rPr lang="es-MX"/>
              <a:t>Actividad 4. Convivimos con reglas (normas).</a:t>
            </a:r>
          </a:p>
        </p:txBody>
      </p:sp>
      <p:sp>
        <p:nvSpPr>
          <p:cNvPr id="24579" name="2 Rectángulo"/>
          <p:cNvSpPr>
            <a:spLocks noChangeArrowheads="1"/>
          </p:cNvSpPr>
          <p:nvPr/>
        </p:nvSpPr>
        <p:spPr bwMode="auto">
          <a:xfrm>
            <a:off x="4067175" y="494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i="1"/>
              <a:t>Remitirse a las páginas 17 – 21 de la guía de trabajo de la 1ra sesión ordinaria</a:t>
            </a:r>
            <a:r>
              <a:rPr lang="es-MX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268413"/>
            <a:ext cx="67722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1 CuadroTexto"/>
          <p:cNvSpPr txBox="1">
            <a:spLocks noChangeArrowheads="1"/>
          </p:cNvSpPr>
          <p:nvPr/>
        </p:nvSpPr>
        <p:spPr bwMode="auto">
          <a:xfrm>
            <a:off x="839788" y="4797425"/>
            <a:ext cx="74882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b="1"/>
              <a:t>*Recordemos que la guía de trabajo es una herramienta, de la cual retomaran las actividades que consideren apoyan al fortalecimiento del proceso de su ruta de mejora.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350" y="2406650"/>
            <a:ext cx="44640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Bodoni MT Black" pitchFamily="18" charset="0"/>
              </a:rPr>
              <a:t>MUCHAS</a:t>
            </a:r>
          </a:p>
          <a:p>
            <a:pPr>
              <a:defRPr/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Bodoni MT Black" pitchFamily="18" charset="0"/>
              </a:rPr>
              <a:t>¡¡¡GRACIAS !!!</a:t>
            </a:r>
          </a:p>
        </p:txBody>
      </p:sp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3924300" y="4076700"/>
            <a:ext cx="47688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dirty="0"/>
              <a:t>Enlace de Consejo Técnico Escolar: </a:t>
            </a:r>
          </a:p>
          <a:p>
            <a:pPr>
              <a:defRPr/>
            </a:pPr>
            <a:r>
              <a:rPr lang="es-MX" sz="1200" dirty="0"/>
              <a:t>                                                         </a:t>
            </a:r>
            <a:r>
              <a:rPr lang="es-MX" sz="1200" dirty="0" err="1">
                <a:solidFill>
                  <a:schemeClr val="accent1">
                    <a:lumMod val="50000"/>
                  </a:schemeClr>
                </a:solidFill>
              </a:rPr>
              <a:t>Susset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 M. Rascón Domínguez.</a:t>
            </a:r>
          </a:p>
          <a:p>
            <a:pPr>
              <a:defRPr/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s-MX" sz="1200" dirty="0"/>
              <a:t>Equipo de Consejo Técnico Escolar:</a:t>
            </a:r>
          </a:p>
          <a:p>
            <a:pPr>
              <a:defRPr/>
            </a:pPr>
            <a:r>
              <a:rPr lang="es-MX" sz="1200" dirty="0"/>
              <a:t>                                                          </a:t>
            </a:r>
            <a:r>
              <a:rPr lang="es-MX" sz="1200" dirty="0" err="1">
                <a:solidFill>
                  <a:schemeClr val="accent1">
                    <a:lumMod val="50000"/>
                  </a:schemeClr>
                </a:solidFill>
              </a:rPr>
              <a:t>Daysi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 Edith </a:t>
            </a:r>
            <a:r>
              <a:rPr lang="es-MX" sz="1200">
                <a:solidFill>
                  <a:schemeClr val="accent1">
                    <a:lumMod val="50000"/>
                  </a:schemeClr>
                </a:solidFill>
              </a:rPr>
              <a:t>Mundo Mateos.</a:t>
            </a:r>
            <a:endParaRPr lang="es-MX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Ruth Vargas Parra.</a:t>
            </a:r>
          </a:p>
          <a:p>
            <a:pPr>
              <a:defRPr/>
            </a:pP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Beatriz Cruz Santos.</a:t>
            </a:r>
          </a:p>
          <a:p>
            <a:pPr>
              <a:defRPr/>
            </a:pPr>
            <a:r>
              <a:rPr lang="es-MX" sz="1200" dirty="0"/>
              <a:t>Revisión a cargo de:  </a:t>
            </a:r>
          </a:p>
          <a:p>
            <a:pPr>
              <a:defRPr/>
            </a:pPr>
            <a:r>
              <a:rPr lang="es-MX" sz="1200" dirty="0"/>
              <a:t>                                </a:t>
            </a:r>
            <a:r>
              <a:rPr lang="es-MX" sz="1200" dirty="0">
                <a:solidFill>
                  <a:schemeClr val="accent1">
                    <a:lumMod val="50000"/>
                  </a:schemeClr>
                </a:solidFill>
              </a:rPr>
              <a:t>Sara Jiménez Quiroz.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550" y="836613"/>
            <a:ext cx="741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</a:rPr>
              <a:t>Productos:</a:t>
            </a:r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1116013" y="2420938"/>
            <a:ext cx="6551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/>
              <a:t>Registro del nivel de avance de la escuela.</a:t>
            </a:r>
          </a:p>
          <a:p>
            <a:pPr marL="285750" indent="-285750">
              <a:buFont typeface="Arial" charset="0"/>
              <a:buChar char="•"/>
            </a:pPr>
            <a:r>
              <a:rPr lang="es-MX"/>
              <a:t>Ajustes o reorientaciones de las acciones planteadas en la planeación del colectivo.</a:t>
            </a:r>
          </a:p>
          <a:p>
            <a:pPr marL="285750" indent="-285750">
              <a:buFont typeface="Arial" charset="0"/>
              <a:buChar char="•"/>
            </a:pPr>
            <a:r>
              <a:rPr lang="es-MX"/>
              <a:t>Registro de actividades a desarrollar durante el mes de octubre.</a:t>
            </a:r>
          </a:p>
          <a:p>
            <a:pPr marL="285750" indent="-285750">
              <a:buFont typeface="Arial" charset="0"/>
              <a:buChar char="•"/>
            </a:pPr>
            <a:r>
              <a:rPr lang="es-MX"/>
              <a:t>Acuerdos del colectivo para el empleo de los materiales educativos. </a:t>
            </a:r>
          </a:p>
          <a:p>
            <a:pPr marL="285750" indent="-285750">
              <a:buFont typeface="Arial" charset="0"/>
              <a:buChar char="•"/>
            </a:pPr>
            <a:r>
              <a:rPr lang="es-MX"/>
              <a:t>Listado de condiciones para un buen desarrollo del CTE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9938" y="482600"/>
            <a:ext cx="6337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</a:rPr>
              <a:t>ACTIVIDADES:</a:t>
            </a:r>
          </a:p>
          <a:p>
            <a:pPr>
              <a:defRPr/>
            </a:pPr>
            <a:endParaRPr lang="es-MX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</a:rPr>
              <a:t>Organicemos nuestra sesión: </a:t>
            </a:r>
          </a:p>
        </p:txBody>
      </p:sp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1042988" y="2478088"/>
            <a:ext cx="522446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1.- Inicien la sesión con la bienvenida al colectivo</a:t>
            </a:r>
          </a:p>
          <a:p>
            <a:endParaRPr lang="es-MX"/>
          </a:p>
          <a:p>
            <a:r>
              <a:rPr lang="es-MX"/>
              <a:t>2.- Lean la introducción de la guía</a:t>
            </a:r>
          </a:p>
          <a:p>
            <a:endParaRPr lang="es-MX"/>
          </a:p>
          <a:p>
            <a:r>
              <a:rPr lang="es-MX"/>
              <a:t>3.- Exploren la Guía</a:t>
            </a:r>
          </a:p>
          <a:p>
            <a:endParaRPr lang="es-MX"/>
          </a:p>
          <a:p>
            <a:r>
              <a:rPr lang="es-MX"/>
              <a:t>4.- Nombren a un relator de la jornada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692150"/>
            <a:ext cx="52562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</a:rPr>
              <a:t>¿Cuánto hemos avanzado?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7450" y="1773238"/>
            <a:ext cx="5688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/>
              <a:t>Los invitamos a realizar un análisis de los resultados</a:t>
            </a:r>
          </a:p>
          <a:p>
            <a:pPr>
              <a:defRPr/>
            </a:pPr>
            <a:endParaRPr lang="es-MX" dirty="0"/>
          </a:p>
          <a:p>
            <a:pPr algn="just">
              <a:defRPr/>
            </a:pPr>
            <a:r>
              <a:rPr lang="es-MX" dirty="0"/>
              <a:t>En primer termino, el nivel de avance logrado</a:t>
            </a:r>
          </a:p>
          <a:p>
            <a:pPr algn="just">
              <a:defRPr/>
            </a:pPr>
            <a:r>
              <a:rPr lang="es-MX" dirty="0"/>
              <a:t> y en un segundo, reconoce la importancia del primer proceso de la Ruta de mejora, la planeación; la pertinencia de los objetivos, de las metas y de las acciones planteadas para atender las prioridades educativas en su escuela.</a:t>
            </a:r>
          </a:p>
          <a:p>
            <a:pPr algn="just">
              <a:defRPr/>
            </a:pPr>
            <a:r>
              <a:rPr lang="es-MX" dirty="0"/>
              <a:t>Y reconocer  el trabajo entre pares y orientado hacia un mismo fin favorece la consolidación del colectivo docente.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755650" y="765175"/>
            <a:ext cx="5353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Para continuar con las actividades del Consejo</a:t>
            </a:r>
          </a:p>
          <a:p>
            <a:pPr>
              <a:defRPr/>
            </a:pPr>
            <a:endParaRPr lang="es-MX" b="1" dirty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2038350"/>
            <a:ext cx="6343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900238"/>
            <a:ext cx="6229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1 CuadroTexto"/>
          <p:cNvSpPr txBox="1">
            <a:spLocks noChangeArrowheads="1"/>
          </p:cNvSpPr>
          <p:nvPr/>
        </p:nvSpPr>
        <p:spPr bwMode="auto">
          <a:xfrm>
            <a:off x="1258888" y="5589588"/>
            <a:ext cx="6192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Ejemplo de esquema para organizar la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6819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31913" y="476250"/>
            <a:ext cx="3887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</a:rPr>
              <a:t>Continuamos…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04813"/>
            <a:ext cx="6619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989138"/>
            <a:ext cx="5819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1555</TotalTime>
  <Words>616</Words>
  <Application>Microsoft Office PowerPoint</Application>
  <PresentationFormat>Presentación en pantalla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sajimenez</cp:lastModifiedBy>
  <cp:revision>221</cp:revision>
  <dcterms:created xsi:type="dcterms:W3CDTF">2010-05-23T14:28:12Z</dcterms:created>
  <dcterms:modified xsi:type="dcterms:W3CDTF">2014-09-17T21:53:31Z</dcterms:modified>
</cp:coreProperties>
</file>