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8" r:id="rId3"/>
    <p:sldId id="283" r:id="rId4"/>
    <p:sldId id="282" r:id="rId5"/>
    <p:sldId id="260" r:id="rId6"/>
    <p:sldId id="261" r:id="rId7"/>
    <p:sldId id="262" r:id="rId8"/>
    <p:sldId id="277" r:id="rId9"/>
    <p:sldId id="266" r:id="rId10"/>
    <p:sldId id="263" r:id="rId11"/>
    <p:sldId id="279" r:id="rId12"/>
  </p:sldIdLst>
  <p:sldSz cx="9144000" cy="6858000" type="screen4x3"/>
  <p:notesSz cx="68580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3529" autoAdjust="0"/>
  </p:normalViewPr>
  <p:slideViewPr>
    <p:cSldViewPr>
      <p:cViewPr>
        <p:scale>
          <a:sx n="90" d="100"/>
          <a:sy n="90" d="100"/>
        </p:scale>
        <p:origin x="-72" y="79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F95F885-CAA8-445B-BD88-9BC456564BAB}" type="datetimeFigureOut">
              <a:rPr lang="es-MX" smtClean="0"/>
              <a:pPr/>
              <a:t>13/01/2014</a:t>
            </a:fld>
            <a:endParaRPr lang="es-MX"/>
          </a:p>
        </p:txBody>
      </p:sp>
      <p:sp>
        <p:nvSpPr>
          <p:cNvPr id="4" name="3 Marcador de pie de página"/>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706724E9-C5FC-47D5-BAC7-5BACC2CE6302}" type="slidenum">
              <a:rPr lang="es-MX" smtClean="0"/>
              <a:pPr/>
              <a:t>‹Nº›</a:t>
            </a:fld>
            <a:endParaRPr lang="es-MX"/>
          </a:p>
        </p:txBody>
      </p:sp>
    </p:spTree>
    <p:extLst>
      <p:ext uri="{BB962C8B-B14F-4D97-AF65-F5344CB8AC3E}">
        <p14:creationId xmlns:p14="http://schemas.microsoft.com/office/powerpoint/2010/main" val="5130960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334760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1102166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322544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67238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371292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1615515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353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375276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12350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267550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FCC832-7777-437B-A647-9A609D5FA096}" type="datetimeFigureOut">
              <a:rPr lang="es-MX" smtClean="0"/>
              <a:pPr/>
              <a:t>13/01/2014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C7728B8-61D1-4CB5-A047-094900A08759}" type="slidenum">
              <a:rPr lang="es-MX" smtClean="0"/>
              <a:pPr/>
              <a:t>‹Nº›</a:t>
            </a:fld>
            <a:endParaRPr lang="es-MX"/>
          </a:p>
        </p:txBody>
      </p:sp>
    </p:spTree>
    <p:extLst>
      <p:ext uri="{BB962C8B-B14F-4D97-AF65-F5344CB8AC3E}">
        <p14:creationId xmlns:p14="http://schemas.microsoft.com/office/powerpoint/2010/main" val="253961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CC832-7777-437B-A647-9A609D5FA096}" type="datetimeFigureOut">
              <a:rPr lang="es-MX" smtClean="0"/>
              <a:pPr/>
              <a:t>13/01/2014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728B8-61D1-4CB5-A047-094900A08759}" type="slidenum">
              <a:rPr lang="es-MX" smtClean="0"/>
              <a:pPr/>
              <a:t>‹Nº›</a:t>
            </a:fld>
            <a:endParaRPr lang="es-MX"/>
          </a:p>
        </p:txBody>
      </p:sp>
    </p:spTree>
    <p:extLst>
      <p:ext uri="{BB962C8B-B14F-4D97-AF65-F5344CB8AC3E}">
        <p14:creationId xmlns:p14="http://schemas.microsoft.com/office/powerpoint/2010/main" val="227448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87624" y="1988840"/>
            <a:ext cx="6840760" cy="3024336"/>
          </a:xfrm>
          <a:ln w="25400" cmpd="sng">
            <a:solidFill>
              <a:srgbClr val="FF0000"/>
            </a:solidFill>
          </a:ln>
        </p:spPr>
        <p:txBody>
          <a:bodyPr>
            <a:normAutofit/>
          </a:bodyPr>
          <a:lstStyle/>
          <a:p>
            <a:r>
              <a:rPr lang="es-MX" altLang="es-MX" b="1" dirty="0" smtClean="0"/>
              <a:t> </a:t>
            </a:r>
            <a:endParaRPr lang="es-MX" dirty="0" smtClean="0">
              <a:latin typeface="Gandhi Sans" pitchFamily="50" charset="0"/>
            </a:endParaRPr>
          </a:p>
        </p:txBody>
      </p:sp>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p:cNvSpPr/>
          <p:nvPr/>
        </p:nvSpPr>
        <p:spPr>
          <a:xfrm>
            <a:off x="1475656" y="2564904"/>
            <a:ext cx="6120680" cy="1815882"/>
          </a:xfrm>
          <a:prstGeom prst="rect">
            <a:avLst/>
          </a:prstGeom>
        </p:spPr>
        <p:txBody>
          <a:bodyPr wrap="square">
            <a:spAutoFit/>
          </a:bodyPr>
          <a:lstStyle/>
          <a:p>
            <a:pPr algn="ctr"/>
            <a:r>
              <a:rPr lang="es-ES" sz="2800" b="1" dirty="0" smtClean="0"/>
              <a:t>Consejos Técnicos Escolares </a:t>
            </a:r>
          </a:p>
          <a:p>
            <a:pPr algn="ctr"/>
            <a:r>
              <a:rPr lang="es-ES" sz="2800" i="1" dirty="0" smtClean="0"/>
              <a:t>En nuestra escuela… todos aprendemos </a:t>
            </a:r>
          </a:p>
          <a:p>
            <a:pPr algn="ctr"/>
            <a:r>
              <a:rPr lang="es-ES" sz="2800" dirty="0" smtClean="0"/>
              <a:t>Cuarta sesión ordinaria </a:t>
            </a:r>
          </a:p>
          <a:p>
            <a:pPr algn="ctr"/>
            <a:r>
              <a:rPr lang="es-ES" sz="2800" dirty="0" smtClean="0"/>
              <a:t>Educación Básica  </a:t>
            </a:r>
            <a:endParaRPr lang="es-ES" sz="2800" dirty="0"/>
          </a:p>
        </p:txBody>
      </p:sp>
    </p:spTree>
    <p:extLst>
      <p:ext uri="{BB962C8B-B14F-4D97-AF65-F5344CB8AC3E}">
        <p14:creationId xmlns:p14="http://schemas.microsoft.com/office/powerpoint/2010/main" val="3749743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340768"/>
            <a:ext cx="7772400" cy="1008112"/>
          </a:xfrm>
          <a:ln>
            <a:solidFill>
              <a:srgbClr val="FF0000"/>
            </a:solidFill>
          </a:ln>
        </p:spPr>
        <p:style>
          <a:lnRef idx="2">
            <a:schemeClr val="accent3"/>
          </a:lnRef>
          <a:fillRef idx="1">
            <a:schemeClr val="lt1"/>
          </a:fillRef>
          <a:effectRef idx="0">
            <a:schemeClr val="accent3"/>
          </a:effectRef>
          <a:fontRef idx="minor">
            <a:schemeClr val="dk1"/>
          </a:fontRef>
        </p:style>
        <p:txBody>
          <a:bodyPr>
            <a:normAutofit fontScale="90000"/>
          </a:bodyPr>
          <a:lstStyle/>
          <a:p>
            <a:r>
              <a:rPr lang="es-MX" sz="3600" dirty="0" smtClean="0">
                <a:latin typeface="Gandhi Sans" pitchFamily="50" charset="0"/>
              </a:rPr>
              <a:t>Tercer Momento: La profesionalización.</a:t>
            </a:r>
            <a:endParaRPr lang="es-MX" sz="3600" dirty="0">
              <a:latin typeface="Gandhi Sans" pitchFamily="50" charset="0"/>
            </a:endParaRPr>
          </a:p>
        </p:txBody>
      </p:sp>
      <p:sp>
        <p:nvSpPr>
          <p:cNvPr id="3" name="2 Subtítulo"/>
          <p:cNvSpPr>
            <a:spLocks noGrp="1"/>
          </p:cNvSpPr>
          <p:nvPr>
            <p:ph type="subTitle" idx="1"/>
          </p:nvPr>
        </p:nvSpPr>
        <p:spPr>
          <a:xfrm>
            <a:off x="539552" y="2636912"/>
            <a:ext cx="8424936" cy="3816425"/>
          </a:xfrm>
        </p:spPr>
        <p:txBody>
          <a:bodyPr>
            <a:normAutofit fontScale="40000" lnSpcReduction="20000"/>
          </a:bodyPr>
          <a:lstStyle/>
          <a:p>
            <a:pPr algn="just"/>
            <a:r>
              <a:rPr lang="es-ES" sz="4200" dirty="0" smtClean="0">
                <a:solidFill>
                  <a:schemeClr val="tx1"/>
                </a:solidFill>
                <a:latin typeface="Gandhi Sans"/>
              </a:rPr>
              <a:t>En la guía </a:t>
            </a:r>
            <a:r>
              <a:rPr lang="es-ES" sz="4200" smtClean="0">
                <a:solidFill>
                  <a:schemeClr val="tx1"/>
                </a:solidFill>
                <a:latin typeface="Gandhi Sans"/>
              </a:rPr>
              <a:t>de Educación Básica</a:t>
            </a:r>
            <a:r>
              <a:rPr lang="es-ES" sz="4200" dirty="0" smtClean="0">
                <a:solidFill>
                  <a:schemeClr val="tx1"/>
                </a:solidFill>
                <a:latin typeface="Gandhi Sans"/>
              </a:rPr>
              <a:t>, este es el momento para analizar las actividades para empezar bien el día. En el caso de los CENDI, puede sustituirse con la actividad planeada en la ruta de mejora para la profesionalización del personal: Curso, video, plática, lectura comentada, </a:t>
            </a:r>
            <a:r>
              <a:rPr lang="es-ES" sz="4200" dirty="0" err="1" smtClean="0">
                <a:solidFill>
                  <a:schemeClr val="tx1"/>
                </a:solidFill>
                <a:latin typeface="Gandhi Sans"/>
              </a:rPr>
              <a:t>etc</a:t>
            </a:r>
            <a:r>
              <a:rPr lang="es-ES" sz="4200" dirty="0" smtClean="0">
                <a:solidFill>
                  <a:schemeClr val="tx1"/>
                </a:solidFill>
                <a:latin typeface="Gandhi Sans"/>
              </a:rPr>
              <a:t>…La guía abre la pauta para esto cuando dice “…el colectivo escolar tiene la oportunidad de ajustar o diseñar otras actividades que respondan a su contexto y modalidad educativa, partiendo de que el CTE tiene la experiencia y capacidad de generar y compartir actividades permanentes que promuevan el logro de los aprendizajes de todos los estudiantes.” En los CENDI que atienden preescolares, puede aprovecharse este momento para revisar las “actividades para empezar bien el día” para este nivel educativo que aporta esta cuarta guía.</a:t>
            </a:r>
          </a:p>
          <a:p>
            <a:pPr algn="just"/>
            <a:endParaRPr lang="es-ES" sz="4200" dirty="0" smtClean="0"/>
          </a:p>
          <a:p>
            <a:pPr algn="just"/>
            <a:endParaRPr lang="es-MX" dirty="0" smtClean="0">
              <a:latin typeface="Gandhi Sans" pitchFamily="50" charset="0"/>
            </a:endParaRPr>
          </a:p>
        </p:txBody>
      </p:sp>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098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96752"/>
            <a:ext cx="7774632" cy="864096"/>
          </a:xfrm>
        </p:spPr>
        <p:style>
          <a:lnRef idx="2">
            <a:schemeClr val="accent2"/>
          </a:lnRef>
          <a:fillRef idx="1">
            <a:schemeClr val="lt1"/>
          </a:fillRef>
          <a:effectRef idx="0">
            <a:schemeClr val="accent2"/>
          </a:effectRef>
          <a:fontRef idx="minor">
            <a:schemeClr val="dk1"/>
          </a:fontRef>
        </p:style>
        <p:txBody>
          <a:bodyPr>
            <a:noAutofit/>
          </a:bodyPr>
          <a:lstStyle/>
          <a:p>
            <a:r>
              <a:rPr lang="es-MX" sz="3200" dirty="0" smtClean="0">
                <a:latin typeface="Gandhi Sans" pitchFamily="50" charset="0"/>
              </a:rPr>
              <a:t>Información</a:t>
            </a:r>
            <a:endParaRPr lang="es-MX" sz="3200" dirty="0">
              <a:latin typeface="Gandhi Sans" pitchFamily="50" charset="0"/>
            </a:endParaRPr>
          </a:p>
        </p:txBody>
      </p:sp>
      <p:sp>
        <p:nvSpPr>
          <p:cNvPr id="3" name="2 Subtítulo"/>
          <p:cNvSpPr>
            <a:spLocks noGrp="1"/>
          </p:cNvSpPr>
          <p:nvPr>
            <p:ph type="subTitle" idx="1"/>
          </p:nvPr>
        </p:nvSpPr>
        <p:spPr>
          <a:xfrm>
            <a:off x="683568" y="2204864"/>
            <a:ext cx="7704856" cy="3649960"/>
          </a:xfrm>
        </p:spPr>
        <p:txBody>
          <a:bodyPr>
            <a:normAutofit/>
          </a:bodyPr>
          <a:lstStyle/>
          <a:p>
            <a:r>
              <a:rPr lang="es-MX" dirty="0" smtClean="0">
                <a:latin typeface="Gandhi Sans" pitchFamily="50" charset="0"/>
              </a:rPr>
              <a:t>Coordinación Operativa de Educación Inicial</a:t>
            </a:r>
          </a:p>
          <a:p>
            <a:r>
              <a:rPr lang="es-MX" sz="1600" dirty="0" smtClean="0">
                <a:latin typeface="Gandhi Sans" pitchFamily="50" charset="0"/>
              </a:rPr>
              <a:t>Km. 4.5 carretera xalapa-veracruz</a:t>
            </a:r>
          </a:p>
          <a:p>
            <a:r>
              <a:rPr lang="es-MX" sz="1600" dirty="0" smtClean="0">
                <a:latin typeface="Gandhi Sans" pitchFamily="50" charset="0"/>
              </a:rPr>
              <a:t>Tel 8 41 77 00 ext. 7496</a:t>
            </a:r>
          </a:p>
          <a:p>
            <a:r>
              <a:rPr lang="es-MX" sz="1600" dirty="0" smtClean="0">
                <a:latin typeface="Gandhi Sans" pitchFamily="50" charset="0"/>
              </a:rPr>
              <a:t>Correo Electrónico: inicialadmvo@hotmail.com</a:t>
            </a:r>
          </a:p>
          <a:p>
            <a:r>
              <a:rPr lang="es-MX" sz="2800" dirty="0" smtClean="0">
                <a:latin typeface="Gandhi Sans" pitchFamily="50" charset="0"/>
              </a:rPr>
              <a:t>Oficina técnico pedagógica</a:t>
            </a:r>
          </a:p>
          <a:p>
            <a:r>
              <a:rPr lang="es-MX" sz="1600" dirty="0" smtClean="0">
                <a:latin typeface="Gandhi Sans" pitchFamily="50" charset="0"/>
              </a:rPr>
              <a:t>Calle Miguel alemán # 28 letras a y b</a:t>
            </a:r>
          </a:p>
          <a:p>
            <a:r>
              <a:rPr lang="es-MX" sz="1600" dirty="0" smtClean="0">
                <a:latin typeface="Gandhi Sans" pitchFamily="50" charset="0"/>
              </a:rPr>
              <a:t>Tel. </a:t>
            </a:r>
            <a:r>
              <a:rPr lang="es-MX" sz="1600" dirty="0">
                <a:latin typeface="Gandhi Sans" pitchFamily="50" charset="0"/>
              </a:rPr>
              <a:t> </a:t>
            </a:r>
            <a:r>
              <a:rPr lang="es-MX" sz="1600" dirty="0" smtClean="0">
                <a:latin typeface="Gandhi Sans" pitchFamily="50" charset="0"/>
              </a:rPr>
              <a:t>8 12 05 29</a:t>
            </a:r>
          </a:p>
          <a:p>
            <a:r>
              <a:rPr lang="es-MX" sz="1600" dirty="0" smtClean="0">
                <a:latin typeface="Gandhi Sans" pitchFamily="50" charset="0"/>
              </a:rPr>
              <a:t>Correo electrónico : inicialatpv@hotmail.com</a:t>
            </a:r>
          </a:p>
          <a:p>
            <a:endParaRPr lang="es-MX" dirty="0" smtClean="0">
              <a:latin typeface="Gandhi Sans" pitchFamily="50" charset="0"/>
            </a:endParaRPr>
          </a:p>
        </p:txBody>
      </p:sp>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77273"/>
            <a:ext cx="9144000" cy="98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769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77273"/>
            <a:ext cx="9144000" cy="98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12 CuadroTexto"/>
          <p:cNvSpPr txBox="1"/>
          <p:nvPr/>
        </p:nvSpPr>
        <p:spPr>
          <a:xfrm>
            <a:off x="827584" y="1412776"/>
            <a:ext cx="7272808" cy="4893647"/>
          </a:xfrm>
          <a:prstGeom prst="rect">
            <a:avLst/>
          </a:prstGeom>
          <a:noFill/>
        </p:spPr>
        <p:txBody>
          <a:bodyPr wrap="square" rtlCol="0">
            <a:spAutoFit/>
          </a:bodyPr>
          <a:lstStyle/>
          <a:p>
            <a:endParaRPr lang="es-ES" dirty="0" smtClean="0"/>
          </a:p>
          <a:p>
            <a:endParaRPr lang="es-ES" dirty="0" smtClean="0"/>
          </a:p>
          <a:p>
            <a:pPr algn="just"/>
            <a:r>
              <a:rPr lang="es-ES" sz="2000" dirty="0" smtClean="0"/>
              <a:t>El propósito de la Guía es ayudar a organizar y optimizar el tiempo del CTE.  Sin embargo, en todas las guías generadas por la SEP lo que se ha buscado es que se vaya generando una comunidad de aprendizaje , que tome en sus manos la gestión escolar en los </a:t>
            </a:r>
            <a:r>
              <a:rPr lang="es-ES" sz="2000" dirty="0" err="1" smtClean="0"/>
              <a:t>CENDI’s</a:t>
            </a:r>
            <a:r>
              <a:rPr lang="es-ES" sz="2000" dirty="0" smtClean="0"/>
              <a:t> para alcanzar la calidad.</a:t>
            </a:r>
          </a:p>
          <a:p>
            <a:pPr algn="just"/>
            <a:endParaRPr lang="es-ES" sz="2000" dirty="0" smtClean="0"/>
          </a:p>
          <a:p>
            <a:pPr algn="just"/>
            <a:r>
              <a:rPr lang="es-ES" sz="2000" dirty="0" smtClean="0"/>
              <a:t>Una comunidad de aprendizaje es una comunidad humana organizada que construye y se involucra en un proyecto educativo y cultural propio,  para educarse a sí misma, a sus niños, jóvenes y adultos, en el marco de un esfuerzo  desde adentro de una misma comunidad, cooperativo y solidario, basado en un diagnóstico no sólo de sus carencias sino, sobre todo, de sus fortalezas, para superar tales debilidades (Torres del Castillo, 2001).</a:t>
            </a:r>
          </a:p>
          <a:p>
            <a:endParaRPr lang="es-ES" dirty="0"/>
          </a:p>
        </p:txBody>
      </p:sp>
    </p:spTree>
    <p:extLst>
      <p:ext uri="{BB962C8B-B14F-4D97-AF65-F5344CB8AC3E}">
        <p14:creationId xmlns:p14="http://schemas.microsoft.com/office/powerpoint/2010/main" val="1245079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77273"/>
            <a:ext cx="9144000" cy="98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errar llave"/>
          <p:cNvSpPr/>
          <p:nvPr/>
        </p:nvSpPr>
        <p:spPr>
          <a:xfrm>
            <a:off x="4788024" y="1556792"/>
            <a:ext cx="864096" cy="39604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9" name="8 CuadroTexto"/>
          <p:cNvSpPr txBox="1"/>
          <p:nvPr/>
        </p:nvSpPr>
        <p:spPr>
          <a:xfrm>
            <a:off x="5796136" y="3356992"/>
            <a:ext cx="1800200" cy="461665"/>
          </a:xfrm>
          <a:prstGeom prst="rect">
            <a:avLst/>
          </a:prstGeom>
          <a:noFill/>
        </p:spPr>
        <p:txBody>
          <a:bodyPr wrap="square" rtlCol="0">
            <a:spAutoFit/>
          </a:bodyPr>
          <a:lstStyle/>
          <a:p>
            <a:r>
              <a:rPr lang="es-ES" sz="2400" dirty="0" smtClean="0"/>
              <a:t>REFLEXIÓN</a:t>
            </a:r>
            <a:endParaRPr lang="es-ES" sz="2400" dirty="0"/>
          </a:p>
        </p:txBody>
      </p:sp>
      <p:sp>
        <p:nvSpPr>
          <p:cNvPr id="10" name="9 CuadroTexto"/>
          <p:cNvSpPr txBox="1"/>
          <p:nvPr/>
        </p:nvSpPr>
        <p:spPr>
          <a:xfrm>
            <a:off x="2627784" y="1772816"/>
            <a:ext cx="2088232" cy="646331"/>
          </a:xfrm>
          <a:prstGeom prst="rect">
            <a:avLst/>
          </a:prstGeom>
          <a:noFill/>
        </p:spPr>
        <p:txBody>
          <a:bodyPr wrap="square" rtlCol="0">
            <a:spAutoFit/>
          </a:bodyPr>
          <a:lstStyle/>
          <a:p>
            <a:pPr algn="ctr"/>
            <a:r>
              <a:rPr lang="es-ES" dirty="0" smtClean="0"/>
              <a:t>PRÁCTICA EN LAS SALAS</a:t>
            </a:r>
            <a:endParaRPr lang="es-ES" dirty="0"/>
          </a:p>
        </p:txBody>
      </p:sp>
      <p:sp>
        <p:nvSpPr>
          <p:cNvPr id="11" name="10 CuadroTexto"/>
          <p:cNvSpPr txBox="1"/>
          <p:nvPr/>
        </p:nvSpPr>
        <p:spPr>
          <a:xfrm>
            <a:off x="2771800" y="2708920"/>
            <a:ext cx="2088232" cy="1200329"/>
          </a:xfrm>
          <a:prstGeom prst="rect">
            <a:avLst/>
          </a:prstGeom>
          <a:noFill/>
        </p:spPr>
        <p:txBody>
          <a:bodyPr wrap="square" rtlCol="0">
            <a:spAutoFit/>
          </a:bodyPr>
          <a:lstStyle/>
          <a:p>
            <a:pPr algn="ctr"/>
            <a:r>
              <a:rPr lang="es-ES" dirty="0" smtClean="0"/>
              <a:t>RUTINAS Y PRÁCTICAS DE LA ESCUELA EN SU CONJUNTO</a:t>
            </a:r>
            <a:endParaRPr lang="es-ES" dirty="0"/>
          </a:p>
        </p:txBody>
      </p:sp>
      <p:sp>
        <p:nvSpPr>
          <p:cNvPr id="12" name="11 CuadroTexto"/>
          <p:cNvSpPr txBox="1"/>
          <p:nvPr/>
        </p:nvSpPr>
        <p:spPr>
          <a:xfrm>
            <a:off x="3275856" y="4509120"/>
            <a:ext cx="1368152" cy="646331"/>
          </a:xfrm>
          <a:prstGeom prst="rect">
            <a:avLst/>
          </a:prstGeom>
          <a:noFill/>
        </p:spPr>
        <p:txBody>
          <a:bodyPr wrap="square" rtlCol="0">
            <a:spAutoFit/>
          </a:bodyPr>
          <a:lstStyle/>
          <a:p>
            <a:r>
              <a:rPr lang="es-ES" dirty="0" smtClean="0"/>
              <a:t>GESTIÓN ESCOLAR</a:t>
            </a:r>
            <a:endParaRPr lang="es-ES" dirty="0"/>
          </a:p>
        </p:txBody>
      </p:sp>
    </p:spTree>
    <p:extLst>
      <p:ext uri="{BB962C8B-B14F-4D97-AF65-F5344CB8AC3E}">
        <p14:creationId xmlns:p14="http://schemas.microsoft.com/office/powerpoint/2010/main" val="1245079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68761"/>
            <a:ext cx="7772400" cy="936103"/>
          </a:xfrm>
        </p:spPr>
        <p:style>
          <a:lnRef idx="2">
            <a:schemeClr val="accent2"/>
          </a:lnRef>
          <a:fillRef idx="1">
            <a:schemeClr val="lt1"/>
          </a:fillRef>
          <a:effectRef idx="0">
            <a:schemeClr val="accent2"/>
          </a:effectRef>
          <a:fontRef idx="minor">
            <a:schemeClr val="dk1"/>
          </a:fontRef>
        </p:style>
        <p:txBody>
          <a:bodyPr/>
          <a:lstStyle/>
          <a:p>
            <a:r>
              <a:rPr lang="es-MX" dirty="0" smtClean="0">
                <a:latin typeface="Gandhi Sans" pitchFamily="50" charset="0"/>
              </a:rPr>
              <a:t>Propósitos</a:t>
            </a:r>
            <a:endParaRPr lang="es-MX" dirty="0">
              <a:latin typeface="Gandhi Sans" pitchFamily="50" charset="0"/>
            </a:endParaRPr>
          </a:p>
        </p:txBody>
      </p:sp>
      <p:sp>
        <p:nvSpPr>
          <p:cNvPr id="3" name="2 Subtítulo"/>
          <p:cNvSpPr>
            <a:spLocks noGrp="1"/>
          </p:cNvSpPr>
          <p:nvPr>
            <p:ph type="subTitle" idx="1"/>
          </p:nvPr>
        </p:nvSpPr>
        <p:spPr>
          <a:xfrm>
            <a:off x="683568" y="2276872"/>
            <a:ext cx="7848872" cy="3528392"/>
          </a:xfrm>
        </p:spPr>
        <p:txBody>
          <a:bodyPr>
            <a:normAutofit fontScale="85000" lnSpcReduction="10000"/>
          </a:bodyPr>
          <a:lstStyle/>
          <a:p>
            <a:pPr algn="just">
              <a:buFont typeface="Arial" pitchFamily="34" charset="0"/>
              <a:buChar char="•"/>
            </a:pPr>
            <a:r>
              <a:rPr lang="es-MX" dirty="0" smtClean="0">
                <a:latin typeface="Gandhi Sans" pitchFamily="50" charset="0"/>
              </a:rPr>
              <a:t> Reconocer los avances del CENDI a partir de revisar los compromisos planteados en las Rutas de Mejora.</a:t>
            </a:r>
          </a:p>
          <a:p>
            <a:pPr algn="just">
              <a:buFont typeface="Arial" pitchFamily="34" charset="0"/>
              <a:buChar char="•"/>
            </a:pPr>
            <a:r>
              <a:rPr lang="es-MX" dirty="0" smtClean="0">
                <a:latin typeface="Gandhi Sans" pitchFamily="50" charset="0"/>
              </a:rPr>
              <a:t>Fortalecer las acciones que en ese diagnóstico se ubiquen como débiles o insuficientes.</a:t>
            </a:r>
          </a:p>
          <a:p>
            <a:pPr algn="just">
              <a:buFont typeface="Arial" pitchFamily="34" charset="0"/>
              <a:buChar char="•"/>
            </a:pPr>
            <a:r>
              <a:rPr lang="es-MX" dirty="0" smtClean="0">
                <a:latin typeface="Gandhi Sans" pitchFamily="50" charset="0"/>
              </a:rPr>
              <a:t>Aprovechar el espacio del CTE para la profesionalización del colectivo.</a:t>
            </a:r>
            <a:endParaRPr lang="es-MX" dirty="0">
              <a:latin typeface="Gandhi Sans" pitchFamily="50" charset="0"/>
            </a:endParaRPr>
          </a:p>
        </p:txBody>
      </p:sp>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77273"/>
            <a:ext cx="9144000" cy="98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507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268760"/>
            <a:ext cx="7846640" cy="1008113"/>
          </a:xfrm>
        </p:spPr>
        <p:style>
          <a:lnRef idx="2">
            <a:schemeClr val="accent2"/>
          </a:lnRef>
          <a:fillRef idx="1">
            <a:schemeClr val="lt1"/>
          </a:fillRef>
          <a:effectRef idx="0">
            <a:schemeClr val="accent2"/>
          </a:effectRef>
          <a:fontRef idx="minor">
            <a:schemeClr val="dk1"/>
          </a:fontRef>
        </p:style>
        <p:txBody>
          <a:bodyPr>
            <a:normAutofit/>
          </a:bodyPr>
          <a:lstStyle/>
          <a:p>
            <a:r>
              <a:rPr lang="es-MX" sz="3200" dirty="0" smtClean="0">
                <a:latin typeface="Gandhi Sans" pitchFamily="50" charset="0"/>
              </a:rPr>
              <a:t>PRODUCTOS</a:t>
            </a:r>
            <a:endParaRPr lang="es-MX" sz="3200" dirty="0">
              <a:latin typeface="Gandhi Sans" pitchFamily="50" charset="0"/>
            </a:endParaRPr>
          </a:p>
        </p:txBody>
      </p:sp>
      <p:sp>
        <p:nvSpPr>
          <p:cNvPr id="3" name="2 Subtítulo"/>
          <p:cNvSpPr>
            <a:spLocks noGrp="1"/>
          </p:cNvSpPr>
          <p:nvPr>
            <p:ph type="subTitle" idx="1"/>
          </p:nvPr>
        </p:nvSpPr>
        <p:spPr>
          <a:xfrm>
            <a:off x="683568" y="2348880"/>
            <a:ext cx="7704856" cy="3600400"/>
          </a:xfrm>
        </p:spPr>
        <p:txBody>
          <a:bodyPr>
            <a:normAutofit fontScale="85000" lnSpcReduction="10000"/>
          </a:bodyPr>
          <a:lstStyle/>
          <a:p>
            <a:pPr algn="just"/>
            <a:r>
              <a:rPr lang="es-MX" dirty="0" smtClean="0">
                <a:latin typeface="Gandhi Sans" pitchFamily="50" charset="0"/>
              </a:rPr>
              <a:t>Minuta en la Bitácora que contenga:</a:t>
            </a:r>
          </a:p>
          <a:p>
            <a:pPr algn="just">
              <a:buFont typeface="Wingdings" pitchFamily="2" charset="2"/>
              <a:buChar char="q"/>
            </a:pPr>
            <a:r>
              <a:rPr lang="es-MX" dirty="0" smtClean="0">
                <a:latin typeface="Gandhi Sans" pitchFamily="50" charset="0"/>
              </a:rPr>
              <a:t>Cuadros de análisis de avances y conclusión sobre avances individuales y colectivos.</a:t>
            </a:r>
          </a:p>
          <a:p>
            <a:pPr algn="just">
              <a:buFont typeface="Wingdings" pitchFamily="2" charset="2"/>
              <a:buChar char="q"/>
            </a:pPr>
            <a:r>
              <a:rPr lang="es-MX" dirty="0" smtClean="0">
                <a:latin typeface="Gandhi Sans" pitchFamily="50" charset="0"/>
              </a:rPr>
              <a:t>Gráficas ( en su caso).</a:t>
            </a:r>
          </a:p>
          <a:p>
            <a:pPr algn="just">
              <a:buFont typeface="Wingdings" pitchFamily="2" charset="2"/>
              <a:buChar char="q"/>
            </a:pPr>
            <a:r>
              <a:rPr lang="es-MX" dirty="0" smtClean="0">
                <a:latin typeface="Gandhi Sans" pitchFamily="50" charset="0"/>
              </a:rPr>
              <a:t>Definición de estrategias de mejora.</a:t>
            </a:r>
          </a:p>
          <a:p>
            <a:pPr algn="just">
              <a:buFont typeface="Wingdings" pitchFamily="2" charset="2"/>
              <a:buChar char="q"/>
            </a:pPr>
            <a:r>
              <a:rPr lang="es-MX" dirty="0" smtClean="0">
                <a:latin typeface="Gandhi Sans" pitchFamily="50" charset="0"/>
              </a:rPr>
              <a:t>Acuerdos.</a:t>
            </a:r>
          </a:p>
        </p:txBody>
      </p:sp>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77273"/>
            <a:ext cx="9144000" cy="98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809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1412776"/>
            <a:ext cx="7772400" cy="936104"/>
          </a:xfrm>
        </p:spPr>
        <p:style>
          <a:lnRef idx="2">
            <a:schemeClr val="accent2"/>
          </a:lnRef>
          <a:fillRef idx="1">
            <a:schemeClr val="lt1"/>
          </a:fillRef>
          <a:effectRef idx="0">
            <a:schemeClr val="accent2"/>
          </a:effectRef>
          <a:fontRef idx="minor">
            <a:schemeClr val="dk1"/>
          </a:fontRef>
        </p:style>
        <p:txBody>
          <a:bodyPr>
            <a:normAutofit/>
          </a:bodyPr>
          <a:lstStyle/>
          <a:p>
            <a:r>
              <a:rPr lang="es-MX" sz="3200" dirty="0" smtClean="0">
                <a:latin typeface="Gandhi Sans" pitchFamily="50" charset="0"/>
              </a:rPr>
              <a:t>MATERIALES</a:t>
            </a:r>
            <a:endParaRPr lang="es-MX" sz="3200" dirty="0">
              <a:latin typeface="Gandhi Sans" pitchFamily="50" charset="0"/>
            </a:endParaRPr>
          </a:p>
        </p:txBody>
      </p:sp>
      <p:sp>
        <p:nvSpPr>
          <p:cNvPr id="3" name="2 Subtítulo"/>
          <p:cNvSpPr>
            <a:spLocks noGrp="1"/>
          </p:cNvSpPr>
          <p:nvPr>
            <p:ph type="subTitle" idx="1"/>
          </p:nvPr>
        </p:nvSpPr>
        <p:spPr>
          <a:xfrm>
            <a:off x="395536" y="2708920"/>
            <a:ext cx="8496944" cy="3024336"/>
          </a:xfrm>
        </p:spPr>
        <p:txBody>
          <a:bodyPr>
            <a:normAutofit fontScale="55000" lnSpcReduction="20000"/>
          </a:bodyPr>
          <a:lstStyle/>
          <a:p>
            <a:endParaRPr lang="es-ES" dirty="0" smtClean="0"/>
          </a:p>
          <a:p>
            <a:endParaRPr lang="es-ES" dirty="0" smtClean="0"/>
          </a:p>
          <a:p>
            <a:pPr>
              <a:buFont typeface="Courier New" pitchFamily="49" charset="0"/>
              <a:buChar char="o"/>
            </a:pPr>
            <a:r>
              <a:rPr lang="es-ES" i="1" dirty="0" smtClean="0"/>
              <a:t>Ruta de Mejora desde y para la escuela.</a:t>
            </a:r>
          </a:p>
          <a:p>
            <a:endParaRPr lang="es-ES" dirty="0" smtClean="0"/>
          </a:p>
          <a:p>
            <a:pPr>
              <a:buFont typeface="Courier New" pitchFamily="49" charset="0"/>
              <a:buChar char="o"/>
            </a:pPr>
            <a:r>
              <a:rPr lang="es-ES" i="1" dirty="0" smtClean="0"/>
              <a:t>Lineamientos para la organización y el funcionamiento de los Consejos Técnicos Escolares. </a:t>
            </a:r>
          </a:p>
          <a:p>
            <a:endParaRPr lang="es-ES" dirty="0" smtClean="0"/>
          </a:p>
          <a:p>
            <a:pPr>
              <a:buFont typeface="Courier New" pitchFamily="49" charset="0"/>
              <a:buChar char="o"/>
            </a:pPr>
            <a:r>
              <a:rPr lang="es-ES" i="1" dirty="0" smtClean="0"/>
              <a:t>Cuaderno de Bitácora del Consejo Técnico Escolar. </a:t>
            </a:r>
          </a:p>
          <a:p>
            <a:endParaRPr lang="es-ES" dirty="0" smtClean="0"/>
          </a:p>
          <a:p>
            <a:pPr>
              <a:buFont typeface="Courier New" pitchFamily="49" charset="0"/>
              <a:buChar char="o"/>
            </a:pPr>
            <a:r>
              <a:rPr lang="es-ES" i="1" dirty="0" smtClean="0"/>
              <a:t>Registros de observación  </a:t>
            </a:r>
            <a:r>
              <a:rPr lang="es-ES" i="1" dirty="0" smtClean="0"/>
              <a:t>de los logros  </a:t>
            </a:r>
            <a:r>
              <a:rPr lang="es-ES" i="1" dirty="0" smtClean="0"/>
              <a:t>de los niños de inicial, evaluaciones de los preescolares. </a:t>
            </a:r>
          </a:p>
          <a:p>
            <a:endParaRPr lang="es-ES" dirty="0" smtClean="0"/>
          </a:p>
          <a:p>
            <a:pPr algn="just"/>
            <a:endParaRPr lang="es-MX" dirty="0" smtClean="0">
              <a:solidFill>
                <a:schemeClr val="tx1"/>
              </a:solidFill>
              <a:latin typeface="Gandhi Sans" pitchFamily="50" charset="0"/>
            </a:endParaRPr>
          </a:p>
        </p:txBody>
      </p:sp>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77272"/>
            <a:ext cx="9144000" cy="98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8098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052736"/>
            <a:ext cx="7772400" cy="865223"/>
          </a:xfrm>
          <a:ln cmpd="sng"/>
        </p:spPr>
        <p:style>
          <a:lnRef idx="2">
            <a:schemeClr val="accent2"/>
          </a:lnRef>
          <a:fillRef idx="1">
            <a:schemeClr val="lt1"/>
          </a:fillRef>
          <a:effectRef idx="0">
            <a:schemeClr val="accent2"/>
          </a:effectRef>
          <a:fontRef idx="minor">
            <a:schemeClr val="dk1"/>
          </a:fontRef>
        </p:style>
        <p:txBody>
          <a:bodyPr>
            <a:normAutofit/>
          </a:bodyPr>
          <a:lstStyle/>
          <a:p>
            <a:r>
              <a:rPr lang="es-MX" sz="3200" dirty="0" smtClean="0">
                <a:latin typeface="Gandhi Sans" pitchFamily="50" charset="0"/>
              </a:rPr>
              <a:t>Primer momento: Los Avances</a:t>
            </a:r>
            <a:endParaRPr lang="es-MX" sz="3200" dirty="0">
              <a:latin typeface="Gandhi Sans" pitchFamily="50" charset="0"/>
            </a:endParaRPr>
          </a:p>
        </p:txBody>
      </p:sp>
      <p:sp>
        <p:nvSpPr>
          <p:cNvPr id="3" name="2 Subtítulo"/>
          <p:cNvSpPr>
            <a:spLocks noGrp="1"/>
          </p:cNvSpPr>
          <p:nvPr>
            <p:ph type="subTitle" idx="1"/>
          </p:nvPr>
        </p:nvSpPr>
        <p:spPr>
          <a:xfrm>
            <a:off x="683568" y="2276872"/>
            <a:ext cx="7992888" cy="3600401"/>
          </a:xfrm>
        </p:spPr>
        <p:txBody>
          <a:bodyPr>
            <a:normAutofit/>
          </a:bodyPr>
          <a:lstStyle/>
          <a:p>
            <a:pPr algn="just"/>
            <a:endParaRPr lang="es-MX" dirty="0" smtClean="0">
              <a:solidFill>
                <a:schemeClr val="tx1"/>
              </a:solidFill>
              <a:latin typeface="Gandhi Sans"/>
            </a:endParaRPr>
          </a:p>
          <a:p>
            <a:pPr algn="just"/>
            <a:endParaRPr lang="es-MX" dirty="0" smtClean="0">
              <a:latin typeface="Gandhi Sans"/>
            </a:endParaRPr>
          </a:p>
          <a:p>
            <a:pPr algn="just"/>
            <a:endParaRPr lang="es-MX" b="1" dirty="0" smtClean="0">
              <a:latin typeface="Gandhi Sans"/>
            </a:endParaRPr>
          </a:p>
        </p:txBody>
      </p:sp>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77273"/>
            <a:ext cx="9144000" cy="98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6 Tabla"/>
          <p:cNvGraphicFramePr>
            <a:graphicFrameLocks noGrp="1"/>
          </p:cNvGraphicFramePr>
          <p:nvPr/>
        </p:nvGraphicFramePr>
        <p:xfrm>
          <a:off x="611560" y="2060848"/>
          <a:ext cx="7704856" cy="3383280"/>
        </p:xfrm>
        <a:graphic>
          <a:graphicData uri="http://schemas.openxmlformats.org/drawingml/2006/table">
            <a:tbl>
              <a:tblPr firstRow="1" bandRow="1">
                <a:tableStyleId>{5C22544A-7EE6-4342-B048-85BDC9FD1C3A}</a:tableStyleId>
              </a:tblPr>
              <a:tblGrid>
                <a:gridCol w="1926214"/>
                <a:gridCol w="1926214"/>
                <a:gridCol w="1926214"/>
                <a:gridCol w="1926214"/>
              </a:tblGrid>
              <a:tr h="370840">
                <a:tc>
                  <a:txBody>
                    <a:bodyPr/>
                    <a:lstStyle/>
                    <a:p>
                      <a:r>
                        <a:rPr lang="es-ES" sz="1200" dirty="0" smtClean="0"/>
                        <a:t>Prioridades (rasgos de normalidad mínima)</a:t>
                      </a:r>
                      <a:endParaRPr lang="es-ES" sz="1200" dirty="0"/>
                    </a:p>
                  </a:txBody>
                  <a:tcPr/>
                </a:tc>
                <a:tc>
                  <a:txBody>
                    <a:bodyPr/>
                    <a:lstStyle/>
                    <a:p>
                      <a:r>
                        <a:rPr lang="es-ES" sz="1200" dirty="0" smtClean="0"/>
                        <a:t>Avances  (respaldados</a:t>
                      </a:r>
                      <a:r>
                        <a:rPr lang="es-ES" sz="1200" baseline="0" dirty="0" smtClean="0"/>
                        <a:t> con evidencias y datos objetivos)</a:t>
                      </a:r>
                      <a:endParaRPr lang="es-ES" sz="1200" dirty="0"/>
                    </a:p>
                  </a:txBody>
                  <a:tcPr/>
                </a:tc>
                <a:tc>
                  <a:txBody>
                    <a:bodyPr/>
                    <a:lstStyle/>
                    <a:p>
                      <a:r>
                        <a:rPr lang="es-ES" sz="1200" dirty="0" smtClean="0"/>
                        <a:t>¿Hasta donde queremos llegar al cierre del ciclo?</a:t>
                      </a:r>
                      <a:endParaRPr lang="es-ES" sz="1200" dirty="0"/>
                    </a:p>
                  </a:txBody>
                  <a:tcPr/>
                </a:tc>
                <a:tc>
                  <a:txBody>
                    <a:bodyPr/>
                    <a:lstStyle/>
                    <a:p>
                      <a:r>
                        <a:rPr lang="es-ES" sz="1200" dirty="0" smtClean="0"/>
                        <a:t>¿Qué conviene reforzar para</a:t>
                      </a:r>
                      <a:r>
                        <a:rPr lang="es-ES" sz="1200" baseline="0" dirty="0" smtClean="0"/>
                        <a:t> lograr nuestra meta al cierre del ciclo?</a:t>
                      </a:r>
                      <a:endParaRPr lang="es-ES" sz="1200" dirty="0"/>
                    </a:p>
                  </a:txBody>
                  <a:tcPr/>
                </a:tc>
              </a:tr>
              <a:tr h="370840">
                <a:tc>
                  <a:txBody>
                    <a:bodyPr/>
                    <a:lstStyle/>
                    <a:p>
                      <a:r>
                        <a:rPr lang="es-ES" sz="1200" dirty="0" smtClean="0"/>
                        <a:t>Reconocer a los niños como sujetos</a:t>
                      </a:r>
                      <a:r>
                        <a:rPr lang="es-ES" sz="1200" baseline="0" dirty="0" smtClean="0"/>
                        <a:t> de derechos.</a:t>
                      </a:r>
                      <a:endParaRPr lang="es-ES" sz="1200" dirty="0"/>
                    </a:p>
                  </a:txBody>
                  <a:tcPr/>
                </a:tc>
                <a:tc>
                  <a:txBody>
                    <a:bodyPr/>
                    <a:lstStyle/>
                    <a:p>
                      <a:endParaRPr lang="es-ES" dirty="0"/>
                    </a:p>
                  </a:txBody>
                  <a:tcPr/>
                </a:tc>
                <a:tc>
                  <a:txBody>
                    <a:bodyPr/>
                    <a:lstStyle/>
                    <a:p>
                      <a:endParaRPr lang="es-ES"/>
                    </a:p>
                  </a:txBody>
                  <a:tcPr/>
                </a:tc>
                <a:tc>
                  <a:txBody>
                    <a:bodyPr/>
                    <a:lstStyle/>
                    <a:p>
                      <a:endParaRPr lang="es-ES"/>
                    </a:p>
                  </a:txBody>
                  <a:tcPr/>
                </a:tc>
              </a:tr>
              <a:tr h="370840">
                <a:tc>
                  <a:txBody>
                    <a:bodyPr/>
                    <a:lstStyle/>
                    <a:p>
                      <a:r>
                        <a:rPr lang="es-ES" sz="1200" dirty="0" smtClean="0"/>
                        <a:t>Atender las necesidades básicas.</a:t>
                      </a:r>
                      <a:endParaRPr lang="es-ES" sz="1200" dirty="0"/>
                    </a:p>
                  </a:txBody>
                  <a:tcPr/>
                </a:tc>
                <a:tc>
                  <a:txBody>
                    <a:bodyPr/>
                    <a:lstStyle/>
                    <a:p>
                      <a:endParaRPr lang="es-ES"/>
                    </a:p>
                  </a:txBody>
                  <a:tcPr/>
                </a:tc>
                <a:tc>
                  <a:txBody>
                    <a:bodyPr/>
                    <a:lstStyle/>
                    <a:p>
                      <a:endParaRPr lang="es-ES"/>
                    </a:p>
                  </a:txBody>
                  <a:tcPr/>
                </a:tc>
                <a:tc>
                  <a:txBody>
                    <a:bodyPr/>
                    <a:lstStyle/>
                    <a:p>
                      <a:endParaRPr lang="es-ES"/>
                    </a:p>
                  </a:txBody>
                  <a:tcPr/>
                </a:tc>
              </a:tr>
              <a:tr h="370840">
                <a:tc>
                  <a:txBody>
                    <a:bodyPr/>
                    <a:lstStyle/>
                    <a:p>
                      <a:r>
                        <a:rPr lang="es-ES" sz="1200" dirty="0" smtClean="0"/>
                        <a:t>No discriminación</a:t>
                      </a:r>
                      <a:r>
                        <a:rPr lang="es-ES" sz="1200" baseline="0" dirty="0" smtClean="0"/>
                        <a:t> en el CENDI.</a:t>
                      </a:r>
                      <a:endParaRPr lang="es-ES" sz="1200" dirty="0"/>
                    </a:p>
                  </a:txBody>
                  <a:tcPr/>
                </a:tc>
                <a:tc>
                  <a:txBody>
                    <a:bodyPr/>
                    <a:lstStyle/>
                    <a:p>
                      <a:endParaRPr lang="es-ES"/>
                    </a:p>
                  </a:txBody>
                  <a:tcPr/>
                </a:tc>
                <a:tc>
                  <a:txBody>
                    <a:bodyPr/>
                    <a:lstStyle/>
                    <a:p>
                      <a:endParaRPr lang="es-ES"/>
                    </a:p>
                  </a:txBody>
                  <a:tcPr/>
                </a:tc>
                <a:tc>
                  <a:txBody>
                    <a:bodyPr/>
                    <a:lstStyle/>
                    <a:p>
                      <a:endParaRPr lang="es-ES"/>
                    </a:p>
                  </a:txBody>
                  <a:tcPr/>
                </a:tc>
              </a:tr>
              <a:tr h="370840">
                <a:tc>
                  <a:txBody>
                    <a:bodyPr/>
                    <a:lstStyle/>
                    <a:p>
                      <a:r>
                        <a:rPr lang="es-ES" sz="1200" dirty="0" smtClean="0"/>
                        <a:t>Énfasis en el vínculo afectivo.</a:t>
                      </a:r>
                      <a:endParaRPr lang="es-ES" sz="1200" dirty="0"/>
                    </a:p>
                  </a:txBody>
                  <a:tcPr/>
                </a:tc>
                <a:tc>
                  <a:txBody>
                    <a:bodyPr/>
                    <a:lstStyle/>
                    <a:p>
                      <a:endParaRPr lang="es-ES"/>
                    </a:p>
                  </a:txBody>
                  <a:tcPr/>
                </a:tc>
                <a:tc>
                  <a:txBody>
                    <a:bodyPr/>
                    <a:lstStyle/>
                    <a:p>
                      <a:endParaRPr lang="es-ES"/>
                    </a:p>
                  </a:txBody>
                  <a:tcPr/>
                </a:tc>
                <a:tc>
                  <a:txBody>
                    <a:bodyPr/>
                    <a:lstStyle/>
                    <a:p>
                      <a:endParaRPr lang="es-ES"/>
                    </a:p>
                  </a:txBody>
                  <a:tcPr/>
                </a:tc>
              </a:tr>
              <a:tr h="370840">
                <a:tc>
                  <a:txBody>
                    <a:bodyPr/>
                    <a:lstStyle/>
                    <a:p>
                      <a:r>
                        <a:rPr lang="es-ES" sz="1200" dirty="0" smtClean="0"/>
                        <a:t>Experiencias</a:t>
                      </a:r>
                      <a:r>
                        <a:rPr lang="es-ES" sz="1200" baseline="0" dirty="0" smtClean="0"/>
                        <a:t> con intención pedagógica.</a:t>
                      </a:r>
                      <a:endParaRPr lang="es-ES" sz="1200" dirty="0"/>
                    </a:p>
                  </a:txBody>
                  <a:tcPr/>
                </a:tc>
                <a:tc>
                  <a:txBody>
                    <a:bodyPr/>
                    <a:lstStyle/>
                    <a:p>
                      <a:endParaRPr lang="es-ES"/>
                    </a:p>
                  </a:txBody>
                  <a:tcPr/>
                </a:tc>
                <a:tc>
                  <a:txBody>
                    <a:bodyPr/>
                    <a:lstStyle/>
                    <a:p>
                      <a:endParaRPr lang="es-ES"/>
                    </a:p>
                  </a:txBody>
                  <a:tcPr/>
                </a:tc>
                <a:tc>
                  <a:txBody>
                    <a:bodyPr/>
                    <a:lstStyle/>
                    <a:p>
                      <a:endParaRPr lang="es-ES"/>
                    </a:p>
                  </a:txBody>
                  <a:tcPr/>
                </a:tc>
              </a:tr>
              <a:tr h="370840">
                <a:tc>
                  <a:txBody>
                    <a:bodyPr/>
                    <a:lstStyle/>
                    <a:p>
                      <a:r>
                        <a:rPr lang="es-ES" sz="1200" dirty="0" smtClean="0"/>
                        <a:t>Trabajo con libros y acercamiento a la lectura.</a:t>
                      </a:r>
                      <a:endParaRPr lang="es-ES" sz="1200" dirty="0"/>
                    </a:p>
                  </a:txBody>
                  <a:tcPr/>
                </a:tc>
                <a:tc>
                  <a:txBody>
                    <a:bodyPr/>
                    <a:lstStyle/>
                    <a:p>
                      <a:endParaRPr lang="es-ES"/>
                    </a:p>
                  </a:txBody>
                  <a:tcPr/>
                </a:tc>
                <a:tc>
                  <a:txBody>
                    <a:bodyPr/>
                    <a:lstStyle/>
                    <a:p>
                      <a:endParaRPr lang="es-ES"/>
                    </a:p>
                  </a:txBody>
                  <a:tcPr/>
                </a:tc>
                <a:tc>
                  <a:txBody>
                    <a:bodyPr/>
                    <a:lstStyle/>
                    <a:p>
                      <a:endParaRPr lang="es-ES" dirty="0"/>
                    </a:p>
                  </a:txBody>
                  <a:tcPr/>
                </a:tc>
              </a:tr>
            </a:tbl>
          </a:graphicData>
        </a:graphic>
      </p:graphicFrame>
      <p:sp>
        <p:nvSpPr>
          <p:cNvPr id="8" name="7 CuadroTexto"/>
          <p:cNvSpPr txBox="1"/>
          <p:nvPr/>
        </p:nvSpPr>
        <p:spPr>
          <a:xfrm>
            <a:off x="755576" y="5589240"/>
            <a:ext cx="7344816" cy="523220"/>
          </a:xfrm>
          <a:prstGeom prst="rect">
            <a:avLst/>
          </a:prstGeom>
          <a:noFill/>
        </p:spPr>
        <p:txBody>
          <a:bodyPr wrap="square" rtlCol="0">
            <a:spAutoFit/>
          </a:bodyPr>
          <a:lstStyle/>
          <a:p>
            <a:pPr algn="just"/>
            <a:r>
              <a:rPr lang="es-ES" sz="1400" dirty="0" smtClean="0"/>
              <a:t>Para llenar este instrumento es importante analizar las minutas o relatorías y aportar evidencias</a:t>
            </a:r>
          </a:p>
          <a:p>
            <a:pPr algn="just"/>
            <a:r>
              <a:rPr lang="es-ES" sz="1400" dirty="0" smtClean="0"/>
              <a:t> ( videos, fotos, testimonios de los agentes educativos, planeaciones de trabajo en sala, </a:t>
            </a:r>
            <a:r>
              <a:rPr lang="es-ES" sz="1400" dirty="0" err="1" smtClean="0"/>
              <a:t>etc</a:t>
            </a:r>
            <a:r>
              <a:rPr lang="es-ES" sz="1400" dirty="0" smtClean="0"/>
              <a:t>…)</a:t>
            </a:r>
            <a:endParaRPr lang="es-ES" sz="1400" dirty="0"/>
          </a:p>
        </p:txBody>
      </p:sp>
    </p:spTree>
    <p:extLst>
      <p:ext uri="{BB962C8B-B14F-4D97-AF65-F5344CB8AC3E}">
        <p14:creationId xmlns:p14="http://schemas.microsoft.com/office/powerpoint/2010/main" val="1678098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77273"/>
            <a:ext cx="9144000" cy="98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6 Tabla"/>
          <p:cNvGraphicFramePr>
            <a:graphicFrameLocks noGrp="1"/>
          </p:cNvGraphicFramePr>
          <p:nvPr/>
        </p:nvGraphicFramePr>
        <p:xfrm>
          <a:off x="1259632" y="1124744"/>
          <a:ext cx="6912768" cy="3607137"/>
        </p:xfrm>
        <a:graphic>
          <a:graphicData uri="http://schemas.openxmlformats.org/drawingml/2006/table">
            <a:tbl>
              <a:tblPr firstRow="1" bandRow="1">
                <a:tableStyleId>{5C22544A-7EE6-4342-B048-85BDC9FD1C3A}</a:tableStyleId>
              </a:tblPr>
              <a:tblGrid>
                <a:gridCol w="3456384"/>
                <a:gridCol w="3456384"/>
              </a:tblGrid>
              <a:tr h="561335">
                <a:tc>
                  <a:txBody>
                    <a:bodyPr/>
                    <a:lstStyle/>
                    <a:p>
                      <a:pPr algn="ctr"/>
                      <a:r>
                        <a:rPr lang="es-ES" dirty="0" smtClean="0"/>
                        <a:t>Acciones</a:t>
                      </a:r>
                      <a:r>
                        <a:rPr lang="es-ES" baseline="0" dirty="0" smtClean="0"/>
                        <a:t> más exitosas</a:t>
                      </a:r>
                      <a:endParaRPr lang="es-ES" dirty="0"/>
                    </a:p>
                  </a:txBody>
                  <a:tcPr/>
                </a:tc>
                <a:tc>
                  <a:txBody>
                    <a:bodyPr/>
                    <a:lstStyle/>
                    <a:p>
                      <a:pPr algn="ctr"/>
                      <a:r>
                        <a:rPr lang="es-ES" dirty="0" smtClean="0"/>
                        <a:t>Factores que favorecen  los avances</a:t>
                      </a:r>
                      <a:endParaRPr lang="es-ES" dirty="0"/>
                    </a:p>
                  </a:txBody>
                  <a:tcPr/>
                </a:tc>
              </a:tr>
              <a:tr h="2967057">
                <a:tc>
                  <a:txBody>
                    <a:bodyPr/>
                    <a:lstStyle/>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a:p>
                  </a:txBody>
                  <a:tcPr/>
                </a:tc>
                <a:tc>
                  <a:txBody>
                    <a:bodyPr/>
                    <a:lstStyle/>
                    <a:p>
                      <a:endParaRPr lang="es-ES" dirty="0"/>
                    </a:p>
                  </a:txBody>
                  <a:tcPr/>
                </a:tc>
              </a:tr>
            </a:tbl>
          </a:graphicData>
        </a:graphic>
      </p:graphicFrame>
      <p:sp>
        <p:nvSpPr>
          <p:cNvPr id="8" name="7 CuadroTexto"/>
          <p:cNvSpPr txBox="1"/>
          <p:nvPr/>
        </p:nvSpPr>
        <p:spPr>
          <a:xfrm>
            <a:off x="683568" y="4797152"/>
            <a:ext cx="7776864" cy="1200329"/>
          </a:xfrm>
          <a:prstGeom prst="rect">
            <a:avLst/>
          </a:prstGeom>
          <a:noFill/>
        </p:spPr>
        <p:txBody>
          <a:bodyPr wrap="square" rtlCol="0">
            <a:spAutoFit/>
          </a:bodyPr>
          <a:lstStyle/>
          <a:p>
            <a:pPr algn="just"/>
            <a:r>
              <a:rPr lang="es-ES" dirty="0" smtClean="0"/>
              <a:t>Después de este ejercicio de análisis, redactar una conclusión general del cumplimiento individual y colectivo de los compromisos y los avances en su Ruta de Mejora durante la primera parte del ciclo escolar.  Agregar a la bitácora del CTE.</a:t>
            </a:r>
            <a:endParaRPr lang="es-ES" dirty="0"/>
          </a:p>
        </p:txBody>
      </p:sp>
    </p:spTree>
    <p:extLst>
      <p:ext uri="{BB962C8B-B14F-4D97-AF65-F5344CB8AC3E}">
        <p14:creationId xmlns:p14="http://schemas.microsoft.com/office/powerpoint/2010/main" val="1988852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268760"/>
            <a:ext cx="8208912" cy="1152127"/>
          </a:xfrm>
          <a:ln>
            <a:solidFill>
              <a:srgbClr val="FF0000"/>
            </a:solidFill>
          </a:ln>
        </p:spPr>
        <p:style>
          <a:lnRef idx="2">
            <a:schemeClr val="accent3"/>
          </a:lnRef>
          <a:fillRef idx="1">
            <a:schemeClr val="lt1"/>
          </a:fillRef>
          <a:effectRef idx="0">
            <a:schemeClr val="accent3"/>
          </a:effectRef>
          <a:fontRef idx="minor">
            <a:schemeClr val="dk1"/>
          </a:fontRef>
        </p:style>
        <p:txBody>
          <a:bodyPr>
            <a:normAutofit/>
          </a:bodyPr>
          <a:lstStyle/>
          <a:p>
            <a:r>
              <a:rPr lang="es-MX" sz="2800" dirty="0" smtClean="0">
                <a:latin typeface="Gandhi Sans" pitchFamily="50" charset="0"/>
              </a:rPr>
              <a:t>Segundo Momento: Indicadores de logro, avances y áreas de oportunidad</a:t>
            </a:r>
            <a:endParaRPr lang="es-MX" sz="2800" dirty="0">
              <a:latin typeface="Gandhi Sans" pitchFamily="50" charset="0"/>
            </a:endParaRPr>
          </a:p>
        </p:txBody>
      </p:sp>
      <p:sp>
        <p:nvSpPr>
          <p:cNvPr id="3" name="2 Subtítulo"/>
          <p:cNvSpPr>
            <a:spLocks noGrp="1"/>
          </p:cNvSpPr>
          <p:nvPr>
            <p:ph type="subTitle" idx="1"/>
          </p:nvPr>
        </p:nvSpPr>
        <p:spPr>
          <a:xfrm>
            <a:off x="179512" y="2060848"/>
            <a:ext cx="8784976" cy="4968552"/>
          </a:xfrm>
          <a:ln>
            <a:noFill/>
          </a:ln>
        </p:spPr>
        <p:txBody>
          <a:bodyPr>
            <a:normAutofit fontScale="92500" lnSpcReduction="10000"/>
          </a:bodyPr>
          <a:lstStyle/>
          <a:p>
            <a:pPr algn="just"/>
            <a:endParaRPr lang="es-MX" dirty="0">
              <a:latin typeface="Gandhi Sans" pitchFamily="50" charset="0"/>
            </a:endParaRPr>
          </a:p>
          <a:p>
            <a:pPr lvl="1" algn="just">
              <a:buFont typeface="Arial" pitchFamily="34" charset="0"/>
              <a:buChar char="•"/>
            </a:pPr>
            <a:r>
              <a:rPr lang="es-MX" dirty="0" smtClean="0"/>
              <a:t>En este segundo momento, se debe analizar los niveles de </a:t>
            </a:r>
            <a:r>
              <a:rPr lang="es-MX" dirty="0" smtClean="0"/>
              <a:t>logro y desempeño </a:t>
            </a:r>
            <a:r>
              <a:rPr lang="es-MX" dirty="0" smtClean="0"/>
              <a:t>de los niños. Para los iniciales, podrían revisarse los resultados por sala a partir de las evaluaciones realizadas en esta primera mitad del ciclo. Pueden introducirse las capacidades del MAEI como parámetro.  En el caso de los preescolares, pueden apegarse a lo dispuesto por la guía o revisar los resultados concentrados de las evaluaciones de desempeño.</a:t>
            </a:r>
          </a:p>
          <a:p>
            <a:pPr lvl="1" algn="just">
              <a:buFont typeface="Arial" pitchFamily="34" charset="0"/>
              <a:buChar char="•"/>
            </a:pPr>
            <a:r>
              <a:rPr lang="es-MX" dirty="0" smtClean="0"/>
              <a:t>Es importante que se discutan en este momento los aspectos a mejorar, tanto </a:t>
            </a:r>
            <a:r>
              <a:rPr lang="es-MX" dirty="0" smtClean="0"/>
              <a:t>sala por sala y</a:t>
            </a:r>
            <a:r>
              <a:rPr lang="es-MX" dirty="0" smtClean="0"/>
              <a:t> </a:t>
            </a:r>
            <a:r>
              <a:rPr lang="es-MX" dirty="0" smtClean="0"/>
              <a:t>en la totalidad del CENDI.</a:t>
            </a:r>
          </a:p>
          <a:p>
            <a:pPr algn="just">
              <a:buFont typeface="Arial" pitchFamily="34" charset="0"/>
              <a:buChar char="•"/>
            </a:pPr>
            <a:endParaRPr lang="es-ES" sz="3600" dirty="0" smtClean="0"/>
          </a:p>
          <a:p>
            <a:pPr algn="just"/>
            <a:endParaRPr lang="es-MX" sz="3400" dirty="0" smtClean="0">
              <a:latin typeface="Gandhi Sans" pitchFamily="50" charset="0"/>
            </a:endParaRPr>
          </a:p>
        </p:txBody>
      </p:sp>
      <p:pic>
        <p:nvPicPr>
          <p:cNvPr id="1027" name="Picture 3" descr="C:\Users\Irma\AppData\Local\Temp\SEV_horizon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231343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0" y="6857999"/>
            <a:ext cx="9144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8098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760</TotalTime>
  <Words>775</Words>
  <Application>Microsoft Office PowerPoint</Application>
  <PresentationFormat>Presentación en pantalla (4:3)</PresentationFormat>
  <Paragraphs>74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Presentación de PowerPoint</vt:lpstr>
      <vt:lpstr>Presentación de PowerPoint</vt:lpstr>
      <vt:lpstr>Propósitos</vt:lpstr>
      <vt:lpstr>PRODUCTOS</vt:lpstr>
      <vt:lpstr>MATERIALES</vt:lpstr>
      <vt:lpstr>Primer momento: Los Avances</vt:lpstr>
      <vt:lpstr>Presentación de PowerPoint</vt:lpstr>
      <vt:lpstr>Segundo Momento: Indicadores de logro, avances y áreas de oportunidad</vt:lpstr>
      <vt:lpstr>Tercer Momento: La profesionalización.</vt:lpstr>
      <vt:lpstr>Información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Irma Luna</dc:creator>
  <cp:lastModifiedBy>Irma</cp:lastModifiedBy>
  <cp:revision>71</cp:revision>
  <cp:lastPrinted>2013-11-06T20:58:27Z</cp:lastPrinted>
  <dcterms:created xsi:type="dcterms:W3CDTF">2013-11-04T18:34:23Z</dcterms:created>
  <dcterms:modified xsi:type="dcterms:W3CDTF">2014-01-13T17:12:43Z</dcterms:modified>
</cp:coreProperties>
</file>