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75" r:id="rId3"/>
    <p:sldId id="258" r:id="rId4"/>
    <p:sldId id="259" r:id="rId5"/>
    <p:sldId id="276" r:id="rId6"/>
    <p:sldId id="260" r:id="rId7"/>
    <p:sldId id="264" r:id="rId8"/>
    <p:sldId id="263" r:id="rId9"/>
    <p:sldId id="265" r:id="rId10"/>
    <p:sldId id="261" r:id="rId11"/>
    <p:sldId id="262" r:id="rId12"/>
    <p:sldId id="277" r:id="rId13"/>
    <p:sldId id="268" r:id="rId14"/>
    <p:sldId id="274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2" y="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1D440-8084-419A-8C56-2BE58E9E2A51}" type="datetimeFigureOut">
              <a:rPr lang="es-MX" smtClean="0"/>
              <a:pPr/>
              <a:t>21/10/2014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78548-287E-4BA5-B39C-A6D62B7A408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0104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72F02F5C-B4D3-40B5-93E1-D8909EE5DFC9}" type="datetimeFigureOut">
              <a:rPr lang="es-MX" smtClean="0"/>
              <a:pPr/>
              <a:t>21/10/2014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/>
          <a:lstStyle/>
          <a:p>
            <a:fld id="{259D8B6A-251B-437D-ADBF-5AC4B658525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prstGeom prst="rect">
            <a:avLst/>
          </a:prstGeo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72F02F5C-B4D3-40B5-93E1-D8909EE5DFC9}" type="datetimeFigureOut">
              <a:rPr lang="es-MX" smtClean="0"/>
              <a:pPr/>
              <a:t>21/10/2014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/>
          <a:lstStyle/>
          <a:p>
            <a:fld id="{259D8B6A-251B-437D-ADBF-5AC4B658525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prstGeom prst="rect">
            <a:avLst/>
          </a:prstGeo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72F02F5C-B4D3-40B5-93E1-D8909EE5DFC9}" type="datetimeFigureOut">
              <a:rPr lang="es-MX" smtClean="0"/>
              <a:pPr/>
              <a:t>21/10/2014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/>
          <a:lstStyle/>
          <a:p>
            <a:fld id="{259D8B6A-251B-437D-ADBF-5AC4B658525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712968" cy="1143000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79512" y="2276872"/>
            <a:ext cx="8712968" cy="43924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prstGeom prst="rect">
            <a:avLst/>
          </a:prstGeo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72F02F5C-B4D3-40B5-93E1-D8909EE5DFC9}" type="datetimeFigureOut">
              <a:rPr lang="es-MX" smtClean="0"/>
              <a:pPr/>
              <a:t>21/10/2014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/>
          <a:lstStyle/>
          <a:p>
            <a:fld id="{259D8B6A-251B-437D-ADBF-5AC4B658525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72F02F5C-B4D3-40B5-93E1-D8909EE5DFC9}" type="datetimeFigureOut">
              <a:rPr lang="es-MX" smtClean="0"/>
              <a:pPr/>
              <a:t>21/10/2014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/>
          <a:lstStyle/>
          <a:p>
            <a:fld id="{259D8B6A-251B-437D-ADBF-5AC4B658525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72F02F5C-B4D3-40B5-93E1-D8909EE5DFC9}" type="datetimeFigureOut">
              <a:rPr lang="es-MX" smtClean="0"/>
              <a:pPr/>
              <a:t>21/10/2014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/>
          <a:lstStyle/>
          <a:p>
            <a:fld id="{259D8B6A-251B-437D-ADBF-5AC4B658525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72F02F5C-B4D3-40B5-93E1-D8909EE5DFC9}" type="datetimeFigureOut">
              <a:rPr lang="es-MX" smtClean="0"/>
              <a:pPr/>
              <a:t>21/10/2014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/>
          <a:lstStyle/>
          <a:p>
            <a:fld id="{259D8B6A-251B-437D-ADBF-5AC4B658525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72F02F5C-B4D3-40B5-93E1-D8909EE5DFC9}" type="datetimeFigureOut">
              <a:rPr lang="es-MX" smtClean="0"/>
              <a:pPr/>
              <a:t>21/10/2014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/>
          <a:lstStyle/>
          <a:p>
            <a:fld id="{259D8B6A-251B-437D-ADBF-5AC4B658525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prstGeom prst="rect">
            <a:avLst/>
          </a:prstGeo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72F02F5C-B4D3-40B5-93E1-D8909EE5DFC9}" type="datetimeFigureOut">
              <a:rPr lang="es-MX" smtClean="0"/>
              <a:pPr/>
              <a:t>21/10/2014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/>
          <a:lstStyle/>
          <a:p>
            <a:fld id="{259D8B6A-251B-437D-ADBF-5AC4B658525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72F02F5C-B4D3-40B5-93E1-D8909EE5DFC9}" type="datetimeFigureOut">
              <a:rPr lang="es-MX" smtClean="0"/>
              <a:pPr/>
              <a:t>21/10/2014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/>
          <a:lstStyle/>
          <a:p>
            <a:fld id="{259D8B6A-251B-437D-ADBF-5AC4B658525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268760"/>
            <a:ext cx="8640960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213" y="-27384"/>
            <a:ext cx="9193213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sz="49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s-MX" sz="4900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1" name="20 Marcador de contenido"/>
          <p:cNvSpPr>
            <a:spLocks noGrp="1"/>
          </p:cNvSpPr>
          <p:nvPr>
            <p:ph sz="quarter" idx="14"/>
          </p:nvPr>
        </p:nvSpPr>
        <p:spPr>
          <a:xfrm>
            <a:off x="3779912" y="1268760"/>
            <a:ext cx="5184576" cy="2376264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s-MX" sz="2400" b="1" dirty="0" smtClean="0">
                <a:solidFill>
                  <a:schemeClr val="accent5">
                    <a:lumMod val="50000"/>
                  </a:schemeClr>
                </a:solidFill>
              </a:rPr>
              <a:t>CONSEJOS TÉCNICOS ESCOLARES </a:t>
            </a:r>
          </a:p>
          <a:p>
            <a:pPr marL="0" indent="0" algn="r">
              <a:buNone/>
            </a:pPr>
            <a:r>
              <a:rPr lang="es-MX" sz="2400" b="1" dirty="0" smtClean="0">
                <a:solidFill>
                  <a:schemeClr val="accent5">
                    <a:lumMod val="50000"/>
                  </a:schemeClr>
                </a:solidFill>
              </a:rPr>
              <a:t>SEGUNDA SESIÓN ORDINARIA</a:t>
            </a:r>
          </a:p>
          <a:p>
            <a:pPr marL="0" indent="0" algn="r">
              <a:buNone/>
            </a:pPr>
            <a:r>
              <a:rPr lang="es-MX" sz="2400" b="1" dirty="0" smtClean="0">
                <a:solidFill>
                  <a:schemeClr val="accent5">
                    <a:lumMod val="50000"/>
                  </a:schemeClr>
                </a:solidFill>
              </a:rPr>
              <a:t>CICLO ESCOLAR  2014-2015</a:t>
            </a:r>
          </a:p>
          <a:p>
            <a:pPr marL="0" indent="0" algn="r">
              <a:buNone/>
            </a:pPr>
            <a:r>
              <a:rPr lang="es-MX" sz="2400" b="1" dirty="0" smtClean="0">
                <a:solidFill>
                  <a:schemeClr val="accent5">
                    <a:lumMod val="50000"/>
                  </a:schemeClr>
                </a:solidFill>
              </a:rPr>
              <a:t>OCTUBRE 2014 </a:t>
            </a:r>
          </a:p>
          <a:p>
            <a:pPr marL="0" indent="0" algn="r">
              <a:buNone/>
            </a:pPr>
            <a:endParaRPr lang="es-MX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AutoShape 2" descr="data:image/jpeg;base64,/9j/4AAQSkZJRgABAQAAAQABAAD/2wCEAAkGBw8PDw0MDQ8PDQwNDw8NDQ0NEA8MDQ0MFBEWFhQRFBQYHCggGBolHBQUITEhJSkrOi46Fx8zODM4NygtOisBCgoKDQ0NFQwMFSscHxk2LCwrKyssLCsrKysrKysrKysrKyssKysrKysrKysrKysrKysrKysrKysrKysrKysrK//AABEIAMMBAwMBIgACEQEDEQH/xAAZAAADAQEBAAAAAAAAAAAAAAABAgMABAX/xAAjEAEBAQEBAQACAgIDAQAAAAAAAQIRAxIhMZGxBPBBcYEi/8QAGAEBAQEBAQAAAAAAAAAAAAAAAAEDAgT/xAAWEQEBAQAAAAAAAAAAAAAAAAAAATH/2gAMAwEAAhEDEQA/AIZimYGYpmNnhaQ+Y2cnkBpDyNIeQAkNIMhpACQeHkGZAvB4eQZAJweH43ALxuH43AJwOKcbgJ8DinGuQSsCxXgWAlYFilgWAlYWxWwtgI2FsWsJYCOoSxawlgIWE1F9RPUBCsOp+WazB0ZimYGYpmMhsxSQMxSQGkNIMh5ACQ0gyGkAODIaQ3ALIPDyDwCcHhuD8gTjcU43AJwOKcb5BPn+8bh+NwEuBxWwOAlwti3C2AjYFithbARsLYtYSwEbE9RexPUBHUT1F9RPUBy7/Yt6T81mswdWYrmFyrmMhpFJGzDzINIeRpDyAEh5BkNIASDIaQ0gF4PDSDwC8HhpB4BONxT5bgJ8binG4CfA+VeBwEuBYr8hcglYWxWwvASsLYrYW5BKwli1hLARsTsXsT1ARuU9RfUS1Acnp+7/AOf0xvSfn+P6ZrKOvMUzAzFMxkDmKZjZh8wGkPI0ikgBIeRpDyAEgyGkNwCyD8nkHgE+R+T/ACPAJ8tw/B4Cfy3FON8glxvlTgcBP5LYrYFgJcLcq2FsBKwtityWwEbCWLWFsBCwli1hLAQsS1HRYlqA4/Sfm/7/AMMf0/f8f0zQdWYrmExFsxmDmKZgSKZgNIeRpFJADMPI0h5ACQ0gyGkAODw0yMgF4bhpkfkCcHhuD8gT5Diny3AT4HFPkPkE+FsVsCwErC2K2FsBKwli1hLARsJYvcp2AjqJ2L2J6gI6iWovqJaBx+k/P8f0xvSfms0HXmKZgZUzGYbMUzAzFMwBzFMwMxTMBpDyNmHkAJDSDIeQCyGkNIPALweGmR+QLxvk/G4BPluH+W4CfAsV4HASsCxSwLAS4WxWwtgI2FsWsJYCNidi9idgI6iWovqJ6gIaiWo6NRLcBx+k/P8AH9Mb0/dZpIOrMVzCZi2YzD5imclzFMwDyHkDKkgNIpIEh5AaQ0gyHkAvDcGQ3ALweHmRkAnG4f5HgJ8binA+QT4HFeBYCVgWK8LcglYSxawtgI2E1FrCWAjYSxaxPUBDUT1F9RLUBHUR1F9RLcBx7n5rG3PzRdjpxFspYXzHAfMVzCZi2YBsxTMDMUyA5h8xpD5gNIaQZDSAEhpk0gyIF4PD8HgE+R+T8bgE+Q+VONwE/kOKcDgJcCxWwtgI3JflawtgI2E1FrCWKIWJ6i+onqAhqI6jo1EtQENRHUdG4huA5PSfmsbf7rOx04i+IhiOjDgVzFcxPEWzAUzFMwmYrmAMikgZimYg0h5BmTSAEhpDSDIAcHhpkeAXjcPxuCk43FOBwRPgWK8LYCdhbFbC8BKwli1hbAQsJYvYnYCGonqL6iW4ohuJai+olqA59xDcdG4hsHLv90G9P3Wdjpw6MOfzdOHAthbETxF8QD5iuYXMVxAHMUzGzDyIDIeRpDyAEhpDSGkAvB4aQ0gpJG4fg8AnA4pwOAnwLFeBYCVhbFeFsBKwli1hNQRGxPUXsT1Ac+onqL7iWoo59RHcdO4hoHNtD0dO3N6A5tT8s2v2zsW8nV5uPyrr83A6cL4iOF/MFsxXMTwtmIHzFJCyK5gDmHkbMPIK0yaQZDSAHB4aQeAX5bh+DwE+N8qcDgJ8DitgWAl8kuVrCWAlYTUWsJqAhYnqOjUS1BENRLS+kdwENxDbo3HPtRz+jl9HV6OT1Bza/bBWdinjXZ5PN/x9deh41wO3zdPnHN5V0+QL4i+IliL4iB8xXMLmK5gDmKSBIeQVpDSGkNwCyDw8g8AvG4dgJxvk7IJ2BYpwLFErCWL2EsBG5LYrYTUBCxPUXsS1Ac+oluOjcQ3BHNtz+jp9HN6KOX1rj9a6vWuH30CN0xcWWd/7/tnYj/h38R6vgLOB2+X/AA7PIGB1YXwDIL4VyzCq5UyLAaQ3GYDMzIMzMDMzAzMwMSwGUCxLTMCdS0zAj6IejMI5/Ry+jMo4fZ53+SzA5/G//M/9/tmZ2P/Z"/>
          <p:cNvSpPr>
            <a:spLocks noChangeAspect="1" noChangeArrowheads="1"/>
          </p:cNvSpPr>
          <p:nvPr/>
        </p:nvSpPr>
        <p:spPr bwMode="auto">
          <a:xfrm>
            <a:off x="171630" y="-2224161"/>
            <a:ext cx="5715000" cy="430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4" descr="data:image/jpeg;base64,/9j/4AAQSkZJRgABAQAAAQABAAD/2wCEAAkGBw8PDw0MDQ8PDQwNDw8NDQ0NEA8MDQ0MFBEWFhQRFBQYHCggGBolHBQUITEhJSkrOi46Fx8zODM4NygtOisBCgoKDQ0NFQwMFSscHxk2LCwrKyssLCsrKysrKysrKysrKyssKysrKysrKysrKysrKysrKysrKysrKysrKysrK//AABEIAMMBAwMBIgACEQEDEQH/xAAZAAADAQEBAAAAAAAAAAAAAAABAgMABAX/xAAjEAEBAQEBAQACAgIDAQAAAAAAAQIRAxIhMZGxBPBBcYEi/8QAGAEBAQEBAQAAAAAAAAAAAAAAAAEDAgT/xAAWEQEBAQAAAAAAAAAAAAAAAAAAATH/2gAMAwEAAhEDEQA/AIZimYGYpmNnhaQ+Y2cnkBpDyNIeQAkNIMhpACQeHkGZAvB4eQZAJweH43ALxuH43AJwOKcbgJ8DinGuQSsCxXgWAlYFilgWAlYWxWwtgI2FsWsJYCOoSxawlgIWE1F9RPUBCsOp+WazB0ZimYGYpmMhsxSQMxSQGkNIMh5ACQ0gyGkAODIaQ3ALIPDyDwCcHhuD8gTjcU43AJwOKcb5BPn+8bh+NwEuBxWwOAlwti3C2AjYFithbARsLYtYSwEbE9RexPUBHUT1F9RPUBy7/Yt6T81mswdWYrmFyrmMhpFJGzDzINIeRpDyAEh5BkNIASDIaQ0gF4PDSDwC8HhpB4BONxT5bgJ8binG4CfA+VeBwEuBYr8hcglYWxWwvASsLYrYW5BKwli1hLARsTsXsT1ARuU9RfUS1Acnp+7/AOf0xvSfn+P6ZrKOvMUzAzFMxkDmKZjZh8wGkPI0ikgBIeRpDyAEgyGkNwCyD8nkHgE+R+T/ACPAJ8tw/B4Cfy3FON8glxvlTgcBP5LYrYFgJcLcq2FsBKwtityWwEbCWLWFsBCwli1hLAQsS1HRYlqA4/Sfm/7/AMMf0/f8f0zQdWYrmExFsxmDmKZgSKZgNIeRpFJADMPI0h5ACQ0gyGkAODw0yMgF4bhpkfkCcHhuD8gT5Diny3AT4HFPkPkE+FsVsCwErC2K2FsBKwli1hLARsJYvcp2AjqJ2L2J6gI6iWovqJaBx+k/P8f0xvSfms0HXmKZgZUzGYbMUzAzFMwBzFMwMxTMBpDyNmHkAJDSDIeQCyGkNIPALweGmR+QLxvk/G4BPluH+W4CfAsV4HASsCxSwLAS4WxWwtgI2FsWsJYCNidi9idgI6iWovqJ6gIaiWo6NRLcBx+k/P8AH9Mb0/dZpIOrMVzCZi2YzD5imclzFMwDyHkDKkgNIpIEh5AaQ0gyHkAvDcGQ3ALweHmRkAnG4f5HgJ8binA+QT4HFeBYCVgWK8LcglYSxawtgI2E1FrCWAjYSxaxPUBDUT1F9RLUBHUR1F9RLcBx7n5rG3PzRdjpxFspYXzHAfMVzCZi2YBsxTMDMUyA5h8xpD5gNIaQZDSAEhpk0gyIF4PD8HgE+R+T8bgE+Q+VONwE/kOKcDgJcCxWwtgI3JflawtgI2E1FrCWKIWJ6i+onqAhqI6jo1EtQENRHUdG4huA5PSfmsbf7rOx04i+IhiOjDgVzFcxPEWzAUzFMwmYrmAMikgZimYg0h5BmTSAEhpDSDIAcHhpkeAXjcPxuCk43FOBwRPgWK8LYCdhbFbC8BKwli1hbAQsJYvYnYCGonqL6iW4ohuJai+olqA59xDcdG4hsHLv90G9P3Wdjpw6MOfzdOHAthbETxF8QD5iuYXMVxAHMUzGzDyIDIeRpDyAEhpDSGkAvB4aQ0gpJG4fg8AnA4pwOAnwLFeBYCVhbFeFsBKwli1hNQRGxPUXsT1Ac+onqL7iWoo59RHcdO4hoHNtD0dO3N6A5tT8s2v2zsW8nV5uPyrr83A6cL4iOF/MFsxXMTwtmIHzFJCyK5gDmHkbMPIK0yaQZDSAHB4aQeAX5bh+DwE+N8qcDgJ8DitgWAl8kuVrCWAlYTUWsJqAhYnqOjUS1BENRLS+kdwENxDbo3HPtRz+jl9HV6OT1Bza/bBWdinjXZ5PN/x9deh41wO3zdPnHN5V0+QL4i+IliL4iB8xXMLmK5gDmKSBIeQVpDSGkNwCyDw8g8AvG4dgJxvk7IJ2BYpwLFErCWL2EsBG5LYrYTUBCxPUXsS1Ac+oluOjcQ3BHNtz+jp9HN6KOX1rj9a6vWuH30CN0xcWWd/7/tnYj/h38R6vgLOB2+X/AA7PIGB1YXwDIL4VyzCq5UyLAaQ3GYDMzIMzMDMzAzMwMSwGUCxLTMCdS0zAj6IejMI5/Ry+jMo4fZ53+SzA5/G//M/9/tmZ2P/Z"/>
          <p:cNvSpPr>
            <a:spLocks noChangeAspect="1" noChangeArrowheads="1"/>
          </p:cNvSpPr>
          <p:nvPr/>
        </p:nvSpPr>
        <p:spPr bwMode="auto">
          <a:xfrm>
            <a:off x="307975" y="-1912938"/>
            <a:ext cx="5715000" cy="430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71392">
            <a:off x="740059" y="1824531"/>
            <a:ext cx="3040201" cy="379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25 Título"/>
          <p:cNvSpPr>
            <a:spLocks noGrp="1"/>
          </p:cNvSpPr>
          <p:nvPr>
            <p:ph type="title"/>
          </p:nvPr>
        </p:nvSpPr>
        <p:spPr>
          <a:xfrm>
            <a:off x="2305547" y="5463674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s-MX" sz="4800" dirty="0">
                <a:solidFill>
                  <a:schemeClr val="accent5">
                    <a:lumMod val="50000"/>
                  </a:schemeClr>
                </a:solidFill>
              </a:rPr>
              <a:t>GUÍA DE TRABAJO</a:t>
            </a:r>
            <a:br>
              <a:rPr lang="es-MX" sz="4800" dirty="0">
                <a:solidFill>
                  <a:schemeClr val="accent5">
                    <a:lumMod val="50000"/>
                  </a:schemeClr>
                </a:solidFill>
              </a:rPr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05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1205880"/>
            <a:ext cx="8712968" cy="1143000"/>
          </a:xfrm>
        </p:spPr>
        <p:txBody>
          <a:bodyPr/>
          <a:lstStyle/>
          <a:p>
            <a:pPr marL="0" indent="0">
              <a:buNone/>
            </a:pPr>
            <a:r>
              <a:rPr lang="es-MX" sz="2800" dirty="0" smtClean="0">
                <a:solidFill>
                  <a:schemeClr val="accent5">
                    <a:lumMod val="75000"/>
                  </a:schemeClr>
                </a:solidFill>
              </a:rPr>
              <a:t>SEGUNDO MOMENTO: Realicemos la evaluación de las acciones para la mejora de los aprendizajes</a:t>
            </a:r>
            <a:r>
              <a:rPr lang="es-MX" sz="2800" dirty="0" smtClean="0"/>
              <a:t>.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79512" y="2636912"/>
            <a:ext cx="8712968" cy="3888432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es-MX" dirty="0">
                <a:solidFill>
                  <a:schemeClr val="accent5">
                    <a:lumMod val="75000"/>
                  </a:schemeClr>
                </a:solidFill>
              </a:rPr>
              <a:t>8</a:t>
            </a:r>
            <a:r>
              <a:rPr lang="es-MX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s-ES_tradnl" sz="2000" dirty="0">
                <a:solidFill>
                  <a:schemeClr val="accent5">
                    <a:lumMod val="75000"/>
                  </a:schemeClr>
                </a:solidFill>
              </a:rPr>
              <a:t>En este momento la escuela cuenta con información para determinar cuánto se ha avanzado en el logro de los objetivos y las metas establecidas en su planeación por ejemplo: registros de asistencia, expedientes de los alumnos, planeaciones didácticas que atiendan al MAEI, identificación de alumnos que presentan alguna dificultad en su desempeño escolar, diagnósticos de sus </a:t>
            </a:r>
            <a:r>
              <a:rPr lang="es-ES_tradnl" sz="2000" dirty="0" smtClean="0">
                <a:solidFill>
                  <a:schemeClr val="accent5">
                    <a:lumMod val="75000"/>
                  </a:schemeClr>
                </a:solidFill>
              </a:rPr>
              <a:t>alumnos, </a:t>
            </a:r>
            <a:r>
              <a:rPr lang="es-ES_tradnl" sz="2000" dirty="0">
                <a:solidFill>
                  <a:schemeClr val="accent5">
                    <a:lumMod val="75000"/>
                  </a:schemeClr>
                </a:solidFill>
              </a:rPr>
              <a:t>entre otros</a:t>
            </a:r>
            <a:r>
              <a:rPr lang="es-ES_tradnl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45720" indent="0" algn="just">
              <a:buNone/>
            </a:pPr>
            <a:r>
              <a:rPr lang="es-ES_tradnl" sz="2000" dirty="0" smtClean="0">
                <a:solidFill>
                  <a:schemeClr val="accent5">
                    <a:lumMod val="75000"/>
                  </a:schemeClr>
                </a:solidFill>
              </a:rPr>
              <a:t>Se </a:t>
            </a:r>
            <a:r>
              <a:rPr lang="es-ES_tradnl" sz="2000" dirty="0">
                <a:solidFill>
                  <a:schemeClr val="accent5">
                    <a:lumMod val="75000"/>
                  </a:schemeClr>
                </a:solidFill>
              </a:rPr>
              <a:t>trata de compartir la información de manera individual sobre situaciones importantes en cada grupo, y después elaborar colectivamente gráficas que reflejen los rubros congruentes con su ruta de mejora, para efectuar un análisis crítico y objetivo, de la información plasmada en los gráficos elaborados para establecer los factores críticos que deben ser atendidos de manera prioritaria. </a:t>
            </a:r>
          </a:p>
          <a:p>
            <a:pPr marL="45720" indent="0" algn="just">
              <a:buNone/>
            </a:pPr>
            <a:endParaRPr lang="es-ES_tradnl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47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79512" y="1268760"/>
            <a:ext cx="8712968" cy="5400600"/>
          </a:xfrm>
        </p:spPr>
        <p:txBody>
          <a:bodyPr/>
          <a:lstStyle/>
          <a:p>
            <a:pPr marL="45720" indent="0">
              <a:buNone/>
            </a:pP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9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. Cada maestro comparte su información al colectivo, en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quipos elaboraran gráficos que representan los datos de la escuela por cada uno de los rubros, para presentarlos y analizarlos en plenaria.</a:t>
            </a:r>
          </a:p>
          <a:p>
            <a:pPr marL="45720" indent="0">
              <a:buNone/>
            </a:pP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Ejemplos:</a:t>
            </a:r>
          </a:p>
          <a:p>
            <a:pPr marL="45720" indent="0">
              <a:buNone/>
            </a:pPr>
            <a:endParaRPr lang="es-MX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005329"/>
            <a:ext cx="54102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870" y="5565397"/>
            <a:ext cx="23161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083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79512" y="3933056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>
                <a:solidFill>
                  <a:schemeClr val="accent5">
                    <a:lumMod val="75000"/>
                  </a:schemeClr>
                </a:solidFill>
              </a:rPr>
              <a:t>10.A </a:t>
            </a:r>
            <a:r>
              <a:rPr lang="es-ES_tradnl" dirty="0">
                <a:solidFill>
                  <a:schemeClr val="accent5">
                    <a:lumMod val="75000"/>
                  </a:schemeClr>
                </a:solidFill>
              </a:rPr>
              <a:t>partir de las respuestas que brinden, planteen los ajustes a los objetivos y metas para determinar qué acciones hay que volver a realizar, cuáles se dan por concluidas al haber cumplido su propósito, o bien, si se proponen otras con base en las nuevas necesidades educativas presentes en el plantel. </a:t>
            </a:r>
            <a:endParaRPr lang="es-ES_tradnl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es-ES_tradnl" dirty="0" smtClean="0">
                <a:solidFill>
                  <a:schemeClr val="accent5">
                    <a:lumMod val="75000"/>
                  </a:schemeClr>
                </a:solidFill>
              </a:rPr>
              <a:t>11.- </a:t>
            </a:r>
            <a:r>
              <a:rPr lang="es-MX" dirty="0">
                <a:solidFill>
                  <a:schemeClr val="accent5">
                    <a:lumMod val="75000"/>
                  </a:schemeClr>
                </a:solidFill>
              </a:rPr>
              <a:t>Registren los acuerdos en el Cuaderno de Bitácora.</a:t>
            </a:r>
          </a:p>
          <a:p>
            <a:pPr marL="45720" indent="0">
              <a:buNone/>
            </a:pPr>
            <a:endParaRPr lang="es-MX" dirty="0"/>
          </a:p>
          <a:p>
            <a:pPr algn="just"/>
            <a:endParaRPr lang="es-ES_tradnl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s-MX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95316490"/>
              </p:ext>
            </p:extLst>
          </p:nvPr>
        </p:nvGraphicFramePr>
        <p:xfrm>
          <a:off x="106682" y="1340768"/>
          <a:ext cx="871379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758"/>
                <a:gridCol w="1742758"/>
                <a:gridCol w="1742758"/>
                <a:gridCol w="1742758"/>
                <a:gridCol w="1742758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SALA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 smtClean="0"/>
                        <a:t>Total de alumnos del grupo</a:t>
                      </a:r>
                    </a:p>
                    <a:p>
                      <a:pPr algn="just"/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200" dirty="0" smtClean="0"/>
                        <a:t>Número de niños que constantemente muerden o agreden a sus compañeros</a:t>
                      </a:r>
                      <a:endParaRPr lang="es-ES_trad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200" dirty="0" smtClean="0"/>
                        <a:t>Número</a:t>
                      </a:r>
                      <a:r>
                        <a:rPr lang="es-ES_tradnl" sz="1200" baseline="0" dirty="0" smtClean="0"/>
                        <a:t> de niños que ocasionalmente muerden o agreden a sus compañeros</a:t>
                      </a:r>
                      <a:endParaRPr lang="es-ES_trad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200" dirty="0" smtClean="0"/>
                        <a:t>Número de niños que  nunca muerden o agreden a sus compañeros</a:t>
                      </a:r>
                      <a:endParaRPr lang="es-ES_tradn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LACTANTES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MATERNALES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PREESCOLARES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199" y="4509120"/>
            <a:ext cx="1852613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765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712968" cy="792088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>
                <a:solidFill>
                  <a:schemeClr val="accent5">
                    <a:lumMod val="75000"/>
                  </a:schemeClr>
                </a:solidFill>
              </a:rPr>
              <a:t>TERCER </a:t>
            </a:r>
            <a:r>
              <a:rPr lang="es-MX" dirty="0" err="1" smtClean="0">
                <a:solidFill>
                  <a:schemeClr val="accent5">
                    <a:lumMod val="75000"/>
                  </a:schemeClr>
                </a:solidFill>
              </a:rPr>
              <a:t>MOMENTO¿Qué</a:t>
            </a:r>
            <a:r>
              <a:rPr lang="es-MX" dirty="0" smtClean="0">
                <a:solidFill>
                  <a:schemeClr val="accent5">
                    <a:lumMod val="75000"/>
                  </a:schemeClr>
                </a:solidFill>
              </a:rPr>
              <a:t> comunicar y cómo comunicarlo?</a:t>
            </a:r>
            <a:endParaRPr lang="es-MX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79512" y="1988840"/>
            <a:ext cx="8712968" cy="4680520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es-MX" sz="2000" b="1" dirty="0" smtClean="0"/>
              <a:t>12.Con </a:t>
            </a:r>
            <a:r>
              <a:rPr lang="es-MX" sz="2000" b="1" dirty="0"/>
              <a:t>base en los logros identificados en las actividades anteriores, </a:t>
            </a:r>
            <a:r>
              <a:rPr lang="es-MX" sz="2000" b="1" dirty="0" smtClean="0"/>
              <a:t>comenten </a:t>
            </a:r>
            <a:r>
              <a:rPr lang="es-MX" sz="2000" b="1" dirty="0"/>
              <a:t>sobre</a:t>
            </a:r>
            <a:r>
              <a:rPr lang="es-MX" sz="2000" b="1" dirty="0" smtClean="0"/>
              <a:t>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_tradnl" sz="2000" dirty="0"/>
              <a:t>El desempeño escolar de los alumnos observado en este periodo.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_tradnl" sz="2000" dirty="0"/>
              <a:t>Las acciones que como docentes desarrollarán para mejorar el desarrollo de capacidades de los niños en todos los ámbitos de experiencia.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_tradnl" sz="2000" dirty="0"/>
              <a:t>Los factores que han favorecido u obstaculizado el establecimiento de un ambiente de convivencia sana y pacífica en la comunidad escolar.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_tradnl" sz="2000" dirty="0"/>
              <a:t>Los mecanismos que han puesto en marcha para involucrar y hacer participar a los padres de familia.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_tradnl" sz="2000" dirty="0"/>
              <a:t>Los rubros que en lo particular el CTE haya determinado atender.</a:t>
            </a:r>
          </a:p>
          <a:p>
            <a:endParaRPr lang="es-ES_tradnl" sz="2000" dirty="0"/>
          </a:p>
          <a:p>
            <a:pPr marL="45720" indent="0" algn="just">
              <a:buNone/>
            </a:pPr>
            <a:endParaRPr lang="es-MX" sz="900" dirty="0"/>
          </a:p>
        </p:txBody>
      </p:sp>
    </p:spTree>
    <p:extLst>
      <p:ext uri="{BB962C8B-B14F-4D97-AF65-F5344CB8AC3E}">
        <p14:creationId xmlns:p14="http://schemas.microsoft.com/office/powerpoint/2010/main" val="19621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077072"/>
            <a:ext cx="2088232" cy="2288411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79512" y="1268760"/>
            <a:ext cx="8712968" cy="5400600"/>
          </a:xfrm>
        </p:spPr>
        <p:txBody>
          <a:bodyPr/>
          <a:lstStyle/>
          <a:p>
            <a:pPr marL="45720" indent="0" algn="just">
              <a:buNone/>
            </a:pPr>
            <a:r>
              <a:rPr lang="es-MX" sz="2400" b="1" dirty="0" smtClean="0">
                <a:solidFill>
                  <a:schemeClr val="accent5">
                    <a:lumMod val="50000"/>
                  </a:schemeClr>
                </a:solidFill>
              </a:rPr>
              <a:t>13.Con </a:t>
            </a:r>
            <a:r>
              <a:rPr lang="es-MX" sz="2400" b="1" dirty="0">
                <a:solidFill>
                  <a:schemeClr val="accent5">
                    <a:lumMod val="50000"/>
                  </a:schemeClr>
                </a:solidFill>
              </a:rPr>
              <a:t>base en lo anterior, determinen qué se debe informar a la comunidad escolar. Establezcan las formas más adecuadas para ello y los instrumentos más idóneos de acuerdo con el destinatario</a:t>
            </a:r>
            <a:r>
              <a:rPr lang="es-MX" sz="24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45720" indent="0" algn="just">
              <a:buNone/>
            </a:pPr>
            <a:endParaRPr lang="es-MX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es-MX" sz="2400" b="1" dirty="0" smtClean="0">
                <a:solidFill>
                  <a:schemeClr val="accent5">
                    <a:lumMod val="50000"/>
                  </a:schemeClr>
                </a:solidFill>
              </a:rPr>
              <a:t>14.Registren </a:t>
            </a:r>
            <a:r>
              <a:rPr lang="es-MX" sz="2400" b="1" dirty="0">
                <a:solidFill>
                  <a:schemeClr val="accent5">
                    <a:lumMod val="50000"/>
                  </a:schemeClr>
                </a:solidFill>
              </a:rPr>
              <a:t>los acuerdos en su Cuaderno de Bitácora</a:t>
            </a:r>
          </a:p>
          <a:p>
            <a:pPr marL="4572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0502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>
                <a:solidFill>
                  <a:schemeClr val="accent5">
                    <a:lumMod val="75000"/>
                  </a:schemeClr>
                </a:solidFill>
              </a:rPr>
              <a:t>CUARTO MOMENTO: ACORDEMOS LAS ACCIONES PARA EL MES DE NOVIEMBRE.</a:t>
            </a:r>
            <a:endParaRPr lang="es-MX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15. Concluido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el ejercicio, destaquen de su planeación las acciones que habrán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de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llevar a cabo en el mes de noviembre. Observen cuáles de ellas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contribuyen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a la atención de los factores críticos identificados en la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actividad anterior.</a:t>
            </a:r>
          </a:p>
          <a:p>
            <a:pPr marL="45720" indent="0" algn="just">
              <a:buNone/>
            </a:pPr>
            <a:endParaRPr lang="es-MX" sz="11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" indent="0" algn="just">
              <a:buNone/>
            </a:pP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16. Organicen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su implementación y distribuyan las responsabilidades entre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todos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los integrantes del Consejo Técnico Escolar (involucrando al personal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de USAER,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Educación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física, Inglés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, Trabajo social y otros)</a:t>
            </a:r>
          </a:p>
          <a:p>
            <a:pPr marL="45720" indent="0">
              <a:buNone/>
            </a:pPr>
            <a:endParaRPr lang="es-MX" dirty="0" smtClean="0"/>
          </a:p>
          <a:p>
            <a:pPr marL="4572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902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79512" y="1340768"/>
            <a:ext cx="8712968" cy="532859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17. Apoyen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su tarea en un cuadro como el siguiente, el cual será empleado en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la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tercera sesión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ordinaria:</a:t>
            </a:r>
            <a:endParaRPr lang="es-MX" dirty="0">
              <a:solidFill>
                <a:schemeClr val="accent5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es-MX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es-MX" dirty="0"/>
          </a:p>
          <a:p>
            <a:pPr marL="45720" indent="0">
              <a:buNone/>
            </a:pPr>
            <a:endParaRPr lang="es-MX" dirty="0" smtClean="0"/>
          </a:p>
          <a:p>
            <a:pPr marL="45720" indent="0">
              <a:buNone/>
            </a:pPr>
            <a:endParaRPr lang="es-MX" dirty="0"/>
          </a:p>
          <a:p>
            <a:pPr marL="45720" indent="0">
              <a:buNone/>
            </a:pPr>
            <a:endParaRPr lang="es-MX" dirty="0" smtClean="0"/>
          </a:p>
          <a:p>
            <a:pPr marL="45720" indent="0">
              <a:buNone/>
            </a:pPr>
            <a:endParaRPr lang="es-MX" dirty="0" smtClean="0"/>
          </a:p>
          <a:p>
            <a:pPr marL="45720" indent="0">
              <a:buNone/>
            </a:pP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18. Revisen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la estrategia de seguimiento y evaluación, y elaboren los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instrumentos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que habrán de utilizar para verificar el grado de avance de las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acciones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del mes de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noviembre.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914" y="2519983"/>
            <a:ext cx="6810375" cy="198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254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>
                <a:solidFill>
                  <a:schemeClr val="accent5">
                    <a:lumMod val="75000"/>
                  </a:schemeClr>
                </a:solidFill>
              </a:rPr>
              <a:t>QUINTO MOMENTO: ACTIVIDADES PARA APRENDER A CONVIVIR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251520" y="2132856"/>
            <a:ext cx="8712968" cy="4824536"/>
          </a:xfrm>
        </p:spPr>
        <p:txBody>
          <a:bodyPr/>
          <a:lstStyle/>
          <a:p>
            <a:pPr marL="45720" indent="0">
              <a:buNone/>
            </a:pP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19.La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Subsecretaría de Educación Básica propone a los colectivos docentes una serie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de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actividades para poner en práctica con sus alumnos y juntos promover ambientes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de convivencia sanos, pacíficos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y formativos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45720" indent="0">
              <a:buNone/>
            </a:pPr>
            <a:endParaRPr lang="es-MX" sz="8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Las actividades de esta segunda sesión abordan la empatía, la comunicación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asertiva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, el liderazgo democrático y la toma de decisiones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s-MX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6F9F2"/>
              </a:clrFrom>
              <a:clrTo>
                <a:srgbClr val="F6F9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506" y="4725144"/>
            <a:ext cx="2592288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718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28800"/>
            <a:ext cx="6192688" cy="438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701739" y="2204864"/>
            <a:ext cx="433484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sz="5400" dirty="0">
              <a:solidFill>
                <a:schemeClr val="bg1"/>
              </a:solidFill>
              <a:latin typeface="Broadway" pitchFamily="82" charset="0"/>
            </a:endParaRPr>
          </a:p>
          <a:p>
            <a:r>
              <a:rPr lang="es-MX" sz="5400" dirty="0" smtClean="0">
                <a:solidFill>
                  <a:schemeClr val="bg1"/>
                </a:solidFill>
                <a:latin typeface="Comic Sans MS" pitchFamily="66" charset="0"/>
              </a:rPr>
              <a:t>GRACIAS</a:t>
            </a:r>
            <a:r>
              <a:rPr lang="es-MX" sz="5400" dirty="0" smtClean="0">
                <a:solidFill>
                  <a:schemeClr val="bg1"/>
                </a:solidFill>
                <a:latin typeface="Broadway" pitchFamily="82" charset="0"/>
              </a:rPr>
              <a:t>… </a:t>
            </a:r>
          </a:p>
          <a:p>
            <a:endParaRPr lang="es-MX" dirty="0" smtClean="0">
              <a:latin typeface="Broadway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32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899592" y="1772816"/>
            <a:ext cx="7704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400" dirty="0">
                <a:solidFill>
                  <a:schemeClr val="accent5">
                    <a:lumMod val="50000"/>
                  </a:schemeClr>
                </a:solidFill>
              </a:rPr>
              <a:t>Durante la primera sesión ordinaria de Consejo Técnico Escolar (CTE) los colectivos docentes reconocieron la importancia que tiene la toma de decisiones informadas para ejercer y promover la autonomía de gestión en su escuela. Para ello, reflexionaron y pusieron en práctica un conjunto de acciones que les permitieron establecer las condiciones y los ambientes necesarios donde los estudiantes aprendan a aprender y aprendan a convivir.</a:t>
            </a:r>
          </a:p>
        </p:txBody>
      </p:sp>
    </p:spTree>
    <p:extLst>
      <p:ext uri="{BB962C8B-B14F-4D97-AF65-F5344CB8AC3E}">
        <p14:creationId xmlns:p14="http://schemas.microsoft.com/office/powerpoint/2010/main" val="2898903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5">
                    <a:lumMod val="75000"/>
                  </a:schemeClr>
                </a:solidFill>
              </a:rPr>
              <a:t>PROPOSITOS:</a:t>
            </a:r>
            <a:endParaRPr lang="es-MX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971600" y="2132856"/>
            <a:ext cx="7200800" cy="4392488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es-MX" sz="2600" b="1" dirty="0">
                <a:solidFill>
                  <a:schemeClr val="accent5">
                    <a:lumMod val="50000"/>
                  </a:schemeClr>
                </a:solidFill>
              </a:rPr>
              <a:t>Que el Consejo Técnico Escolar</a:t>
            </a:r>
            <a:r>
              <a:rPr lang="es-MX" sz="2600" b="1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marL="45720" indent="0">
              <a:buNone/>
            </a:pPr>
            <a:endParaRPr lang="es-MX" b="1" dirty="0">
              <a:solidFill>
                <a:schemeClr val="accent5">
                  <a:lumMod val="50000"/>
                </a:schemeClr>
              </a:solidFill>
            </a:endParaRPr>
          </a:p>
          <a:p>
            <a:pPr marL="45720" indent="0" algn="just">
              <a:buNone/>
            </a:pP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•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Valore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el logro de los objetivos y las metas de su planeación, a partir del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seguimiento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a las acciones programadas y los resultados obtenidos hasta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octubre.</a:t>
            </a:r>
          </a:p>
          <a:p>
            <a:pPr marL="45720" indent="0" algn="just">
              <a:buNone/>
            </a:pPr>
            <a:endParaRPr lang="es-MX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5720" indent="0" algn="just">
              <a:buNone/>
            </a:pP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• Determine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la estrategia para informar a la comunidad escolar sobre los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resultados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educativos y de gestión de su escuela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45720" indent="0" algn="just">
              <a:buNone/>
            </a:pPr>
            <a:endParaRPr lang="es-MX" dirty="0">
              <a:solidFill>
                <a:schemeClr val="accent5">
                  <a:lumMod val="50000"/>
                </a:schemeClr>
              </a:solidFill>
            </a:endParaRPr>
          </a:p>
          <a:p>
            <a:pPr marL="45720" indent="0" algn="just">
              <a:buNone/>
            </a:pP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•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Identifique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las acciones de su planeación que se llevarán a cabo durante el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mes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de noviembre y defina a los responsables de realizarlas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45720" indent="0" algn="just">
              <a:buNone/>
            </a:pPr>
            <a:endParaRPr lang="es-MX" dirty="0">
              <a:solidFill>
                <a:schemeClr val="accent5">
                  <a:lumMod val="50000"/>
                </a:schemeClr>
              </a:solidFill>
            </a:endParaRPr>
          </a:p>
          <a:p>
            <a:pPr marL="45720" indent="0" algn="just">
              <a:buNone/>
            </a:pP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•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Promueva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ambientes de convivencia sanos, pacíficos y formativos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mediante la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realización de las actividades propuestas en la presente guía.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9371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>
                <a:solidFill>
                  <a:schemeClr val="accent5">
                    <a:lumMod val="75000"/>
                  </a:schemeClr>
                </a:solidFill>
              </a:rPr>
              <a:t>PRODUCTOS </a:t>
            </a:r>
            <a:endParaRPr lang="es-MX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83568" y="1916832"/>
            <a:ext cx="7488832" cy="4752528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endParaRPr lang="es-MX" dirty="0"/>
          </a:p>
          <a:p>
            <a:pPr marL="45720" indent="0" algn="just">
              <a:buNone/>
            </a:pPr>
            <a:r>
              <a:rPr lang="es-MX" sz="1700" dirty="0" smtClean="0">
                <a:solidFill>
                  <a:schemeClr val="accent5">
                    <a:lumMod val="50000"/>
                  </a:schemeClr>
                </a:solidFill>
              </a:rPr>
              <a:t>• Registro </a:t>
            </a:r>
            <a:r>
              <a:rPr lang="es-MX" sz="1700" dirty="0">
                <a:solidFill>
                  <a:schemeClr val="accent5">
                    <a:lumMod val="50000"/>
                  </a:schemeClr>
                </a:solidFill>
              </a:rPr>
              <a:t>de acciones realizadas y resultados obtenidos en el mes de octubre</a:t>
            </a:r>
            <a:r>
              <a:rPr lang="es-MX" sz="17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45720" indent="0" algn="just">
              <a:buNone/>
            </a:pPr>
            <a:endParaRPr lang="es-MX" sz="17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" indent="0" algn="just">
              <a:buNone/>
            </a:pPr>
            <a:r>
              <a:rPr lang="es-MX" sz="1700" dirty="0">
                <a:solidFill>
                  <a:schemeClr val="accent5">
                    <a:lumMod val="50000"/>
                  </a:schemeClr>
                </a:solidFill>
              </a:rPr>
              <a:t>• </a:t>
            </a:r>
            <a:r>
              <a:rPr lang="es-MX" sz="1700" dirty="0" smtClean="0">
                <a:solidFill>
                  <a:schemeClr val="accent5">
                    <a:lumMod val="50000"/>
                  </a:schemeClr>
                </a:solidFill>
              </a:rPr>
              <a:t>Acciones </a:t>
            </a:r>
            <a:r>
              <a:rPr lang="es-MX" sz="1700" dirty="0">
                <a:solidFill>
                  <a:schemeClr val="accent5">
                    <a:lumMod val="50000"/>
                  </a:schemeClr>
                </a:solidFill>
              </a:rPr>
              <a:t>y resultados de agosto, septiembre y octubre organizados en una </a:t>
            </a:r>
            <a:r>
              <a:rPr lang="es-MX" sz="1700" dirty="0" smtClean="0">
                <a:solidFill>
                  <a:schemeClr val="accent5">
                    <a:lumMod val="50000"/>
                  </a:schemeClr>
                </a:solidFill>
              </a:rPr>
              <a:t>Línea </a:t>
            </a:r>
            <a:r>
              <a:rPr lang="es-MX" sz="1700" dirty="0">
                <a:solidFill>
                  <a:schemeClr val="accent5">
                    <a:lumMod val="50000"/>
                  </a:schemeClr>
                </a:solidFill>
              </a:rPr>
              <a:t>del </a:t>
            </a:r>
            <a:r>
              <a:rPr lang="es-MX" sz="1700" dirty="0" smtClean="0">
                <a:solidFill>
                  <a:schemeClr val="accent5">
                    <a:lumMod val="50000"/>
                  </a:schemeClr>
                </a:solidFill>
              </a:rPr>
              <a:t>Tiempo</a:t>
            </a:r>
          </a:p>
          <a:p>
            <a:pPr marL="45720" indent="0" algn="just">
              <a:buNone/>
            </a:pPr>
            <a:endParaRPr lang="es-MX" sz="17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" indent="0" algn="just">
              <a:buNone/>
            </a:pPr>
            <a:r>
              <a:rPr lang="es-MX" sz="1700" dirty="0">
                <a:solidFill>
                  <a:schemeClr val="accent5">
                    <a:lumMod val="50000"/>
                  </a:schemeClr>
                </a:solidFill>
              </a:rPr>
              <a:t>• </a:t>
            </a:r>
            <a:r>
              <a:rPr lang="es-MX" sz="1700" dirty="0" smtClean="0">
                <a:solidFill>
                  <a:schemeClr val="accent5">
                    <a:lumMod val="50000"/>
                  </a:schemeClr>
                </a:solidFill>
              </a:rPr>
              <a:t>Gráficas </a:t>
            </a:r>
            <a:r>
              <a:rPr lang="es-MX" sz="1700" dirty="0">
                <a:solidFill>
                  <a:schemeClr val="accent5">
                    <a:lumMod val="50000"/>
                  </a:schemeClr>
                </a:solidFill>
              </a:rPr>
              <a:t>de resultados, correspondientes a las prioridades atendidas en la </a:t>
            </a:r>
            <a:r>
              <a:rPr lang="es-MX" sz="1700" dirty="0" smtClean="0">
                <a:solidFill>
                  <a:schemeClr val="accent5">
                    <a:lumMod val="50000"/>
                  </a:schemeClr>
                </a:solidFill>
              </a:rPr>
              <a:t>escuela.</a:t>
            </a:r>
          </a:p>
          <a:p>
            <a:pPr marL="45720" indent="0" algn="just">
              <a:buNone/>
            </a:pPr>
            <a:endParaRPr lang="es-MX" sz="17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" indent="0" algn="just">
              <a:buNone/>
            </a:pPr>
            <a:r>
              <a:rPr lang="es-MX" sz="1700" dirty="0">
                <a:solidFill>
                  <a:schemeClr val="accent5">
                    <a:lumMod val="50000"/>
                  </a:schemeClr>
                </a:solidFill>
              </a:rPr>
              <a:t>• </a:t>
            </a:r>
            <a:r>
              <a:rPr lang="es-MX" sz="1700" dirty="0" smtClean="0">
                <a:solidFill>
                  <a:schemeClr val="accent5">
                    <a:lumMod val="50000"/>
                  </a:schemeClr>
                </a:solidFill>
              </a:rPr>
              <a:t>Estrategia </a:t>
            </a:r>
            <a:r>
              <a:rPr lang="es-MX" sz="1700" dirty="0">
                <a:solidFill>
                  <a:schemeClr val="accent5">
                    <a:lumMod val="50000"/>
                  </a:schemeClr>
                </a:solidFill>
              </a:rPr>
              <a:t>para comunicar resultados a la comunidad escolar</a:t>
            </a:r>
            <a:r>
              <a:rPr lang="es-MX" sz="17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45720" indent="0" algn="just">
              <a:buNone/>
            </a:pPr>
            <a:endParaRPr lang="es-MX" sz="17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5720" indent="0" algn="just">
              <a:buNone/>
            </a:pPr>
            <a:r>
              <a:rPr lang="es-MX" sz="1700" dirty="0" smtClean="0">
                <a:solidFill>
                  <a:schemeClr val="accent5">
                    <a:lumMod val="50000"/>
                  </a:schemeClr>
                </a:solidFill>
              </a:rPr>
              <a:t>• Lista </a:t>
            </a:r>
            <a:r>
              <a:rPr lang="es-MX" sz="1700" dirty="0">
                <a:solidFill>
                  <a:schemeClr val="accent5">
                    <a:lumMod val="50000"/>
                  </a:schemeClr>
                </a:solidFill>
              </a:rPr>
              <a:t>de acciones por desarrollar en el mes de noviembre.</a:t>
            </a:r>
          </a:p>
          <a:p>
            <a:pPr marL="4572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2298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>
                <a:solidFill>
                  <a:schemeClr val="accent5">
                    <a:lumMod val="75000"/>
                  </a:schemeClr>
                </a:solidFill>
              </a:rPr>
              <a:t>MATERIALES: </a:t>
            </a:r>
            <a:endParaRPr lang="es-MX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83568" y="1916832"/>
            <a:ext cx="7488832" cy="4752528"/>
          </a:xfrm>
        </p:spPr>
        <p:txBody>
          <a:bodyPr>
            <a:normAutofit fontScale="62500" lnSpcReduction="20000"/>
          </a:bodyPr>
          <a:lstStyle/>
          <a:p>
            <a:pPr marL="45720" indent="0" algn="just">
              <a:buNone/>
            </a:pPr>
            <a:endParaRPr lang="es-MX" dirty="0"/>
          </a:p>
          <a:p>
            <a:pPr marL="45720" indent="0" algn="just">
              <a:buNone/>
            </a:pPr>
            <a:r>
              <a:rPr lang="es-MX" sz="1700" dirty="0" smtClean="0">
                <a:solidFill>
                  <a:schemeClr val="accent5">
                    <a:lumMod val="50000"/>
                  </a:schemeClr>
                </a:solidFill>
              </a:rPr>
              <a:t>•</a:t>
            </a:r>
            <a:r>
              <a:rPr lang="es-ES_tradnl" sz="2400" dirty="0">
                <a:solidFill>
                  <a:schemeClr val="accent5">
                    <a:lumMod val="75000"/>
                  </a:schemeClr>
                </a:solidFill>
              </a:rPr>
              <a:t>Planeación elaborada en la fase intensiva del CTE del ciclo escolar 2014-2015. </a:t>
            </a:r>
          </a:p>
          <a:p>
            <a:pPr marL="45720" indent="0" algn="just">
              <a:buNone/>
            </a:pPr>
            <a:r>
              <a:rPr lang="es-ES_tradnl" sz="2400" dirty="0">
                <a:solidFill>
                  <a:schemeClr val="accent5">
                    <a:lumMod val="75000"/>
                  </a:schemeClr>
                </a:solidFill>
              </a:rPr>
              <a:t>• Lista de acciones por realizar en los meses de agosto y septiembre, y registro de avances. </a:t>
            </a:r>
          </a:p>
          <a:p>
            <a:pPr marL="45720" indent="0" algn="just">
              <a:buNone/>
            </a:pPr>
            <a:r>
              <a:rPr lang="es-ES_tradnl" sz="2400" dirty="0">
                <a:solidFill>
                  <a:schemeClr val="accent5">
                    <a:lumMod val="75000"/>
                  </a:schemeClr>
                </a:solidFill>
              </a:rPr>
              <a:t>• Lista de acciones por realizar en el mes de octubre. </a:t>
            </a:r>
          </a:p>
          <a:p>
            <a:pPr marL="45720" indent="0" algn="just">
              <a:buNone/>
            </a:pPr>
            <a:r>
              <a:rPr lang="es-ES_tradnl" sz="2400" dirty="0">
                <a:solidFill>
                  <a:schemeClr val="accent5">
                    <a:lumMod val="75000"/>
                  </a:schemeClr>
                </a:solidFill>
              </a:rPr>
              <a:t>• Productos de la estrategia de seguimiento (evidencias concretas de los resultados). </a:t>
            </a:r>
          </a:p>
          <a:p>
            <a:pPr marL="45720" indent="0" algn="just">
              <a:buNone/>
            </a:pPr>
            <a:r>
              <a:rPr lang="es-ES_tradnl" sz="2400" dirty="0">
                <a:solidFill>
                  <a:schemeClr val="accent5">
                    <a:lumMod val="75000"/>
                  </a:schemeClr>
                </a:solidFill>
              </a:rPr>
              <a:t>• Registro de asistencia del personal docente. </a:t>
            </a:r>
          </a:p>
          <a:p>
            <a:pPr marL="45720" indent="0" algn="just">
              <a:buNone/>
            </a:pPr>
            <a:r>
              <a:rPr lang="es-ES_tradnl" sz="2400" dirty="0">
                <a:solidFill>
                  <a:schemeClr val="accent5">
                    <a:lumMod val="75000"/>
                  </a:schemeClr>
                </a:solidFill>
              </a:rPr>
              <a:t>• Listas de asistencia de los alumnos. </a:t>
            </a:r>
          </a:p>
          <a:p>
            <a:pPr marL="45720" indent="0" algn="just">
              <a:buNone/>
            </a:pPr>
            <a:r>
              <a:rPr lang="es-ES_tradnl" sz="2400" dirty="0">
                <a:solidFill>
                  <a:schemeClr val="accent5">
                    <a:lumMod val="75000"/>
                  </a:schemeClr>
                </a:solidFill>
              </a:rPr>
              <a:t>• Planeaciones didácticas. </a:t>
            </a:r>
          </a:p>
          <a:p>
            <a:pPr marL="45720" indent="0" algn="just">
              <a:buNone/>
            </a:pPr>
            <a:r>
              <a:rPr lang="es-ES_tradnl" sz="2400" dirty="0">
                <a:solidFill>
                  <a:schemeClr val="accent5">
                    <a:lumMod val="75000"/>
                  </a:schemeClr>
                </a:solidFill>
              </a:rPr>
              <a:t>• Expedientes de los alumnos. </a:t>
            </a:r>
          </a:p>
          <a:p>
            <a:pPr marL="45720" indent="0" algn="just">
              <a:buNone/>
            </a:pPr>
            <a:r>
              <a:rPr lang="es-ES_tradnl" sz="2400" dirty="0">
                <a:solidFill>
                  <a:schemeClr val="accent5">
                    <a:lumMod val="75000"/>
                  </a:schemeClr>
                </a:solidFill>
              </a:rPr>
              <a:t>• Relación de alumnos que presentan alguna dificultad en su desempeño escolar. </a:t>
            </a:r>
          </a:p>
          <a:p>
            <a:pPr marL="45720" indent="0" algn="just">
              <a:buNone/>
            </a:pPr>
            <a:r>
              <a:rPr lang="es-ES_tradnl" sz="2400" dirty="0">
                <a:solidFill>
                  <a:schemeClr val="accent5">
                    <a:lumMod val="75000"/>
                  </a:schemeClr>
                </a:solidFill>
              </a:rPr>
              <a:t>• </a:t>
            </a:r>
            <a:r>
              <a:rPr lang="es-ES_tradnl" sz="2400" i="1" dirty="0">
                <a:solidFill>
                  <a:schemeClr val="accent5">
                    <a:lumMod val="75000"/>
                  </a:schemeClr>
                </a:solidFill>
              </a:rPr>
              <a:t>Cuaderno de Bitácora del CTE. </a:t>
            </a:r>
            <a:endParaRPr lang="es-ES_tradnl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45720" indent="0" algn="just">
              <a:buNone/>
            </a:pPr>
            <a:r>
              <a:rPr lang="es-ES_tradnl" sz="2400" dirty="0">
                <a:solidFill>
                  <a:schemeClr val="accent5">
                    <a:lumMod val="75000"/>
                  </a:schemeClr>
                </a:solidFill>
              </a:rPr>
              <a:t>• </a:t>
            </a:r>
            <a:r>
              <a:rPr lang="es-ES_tradnl" sz="2400" i="1" dirty="0">
                <a:solidFill>
                  <a:schemeClr val="accent5">
                    <a:lumMod val="75000"/>
                  </a:schemeClr>
                </a:solidFill>
              </a:rPr>
              <a:t>Lineamientos para la organización y funcionamiento de los Consejos Técnicos Escolares. </a:t>
            </a:r>
            <a:endParaRPr lang="es-ES_tradnl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45720" indent="0" algn="just">
              <a:buNone/>
            </a:pPr>
            <a:r>
              <a:rPr lang="es-ES_tradnl" sz="2400" dirty="0">
                <a:solidFill>
                  <a:schemeClr val="accent5">
                    <a:lumMod val="75000"/>
                  </a:schemeClr>
                </a:solidFill>
              </a:rPr>
              <a:t>• Formatos pre-llenados con información de que dispone la escuela, impresos o digitales. </a:t>
            </a:r>
          </a:p>
          <a:p>
            <a:pPr marL="45720" indent="0" algn="just">
              <a:buNone/>
            </a:pPr>
            <a:r>
              <a:rPr lang="es-ES_tradnl" sz="2400" dirty="0">
                <a:solidFill>
                  <a:schemeClr val="accent5">
                    <a:lumMod val="75000"/>
                  </a:schemeClr>
                </a:solidFill>
              </a:rPr>
              <a:t>• Hojas para </a:t>
            </a:r>
            <a:r>
              <a:rPr lang="es-ES_tradnl" sz="2400" dirty="0" err="1">
                <a:solidFill>
                  <a:schemeClr val="accent5">
                    <a:lumMod val="75000"/>
                  </a:schemeClr>
                </a:solidFill>
              </a:rPr>
              <a:t>rotafolios</a:t>
            </a:r>
            <a:r>
              <a:rPr lang="es-ES_tradnl" sz="2400" dirty="0">
                <a:solidFill>
                  <a:schemeClr val="accent5">
                    <a:lumMod val="75000"/>
                  </a:schemeClr>
                </a:solidFill>
              </a:rPr>
              <a:t>, plumones de colores, cinta adhesiva.</a:t>
            </a:r>
          </a:p>
          <a:p>
            <a:pPr marL="4572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2927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556792"/>
            <a:ext cx="8640960" cy="2232248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>
                <a:solidFill>
                  <a:schemeClr val="accent5">
                    <a:lumMod val="75000"/>
                  </a:schemeClr>
                </a:solidFill>
              </a:rPr>
              <a:t>     ¿CUÁNTO AVANZAMOS EN ESTE MES?</a:t>
            </a:r>
            <a:endParaRPr lang="es-MX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3"/>
          </p:nvPr>
        </p:nvSpPr>
        <p:spPr>
          <a:xfrm>
            <a:off x="4283968" y="2276872"/>
            <a:ext cx="4464496" cy="4392488"/>
          </a:xfrm>
        </p:spPr>
        <p:txBody>
          <a:bodyPr/>
          <a:lstStyle/>
          <a:p>
            <a:pPr marL="45720" indent="0">
              <a:buNone/>
            </a:pPr>
            <a:endParaRPr lang="es-MX" dirty="0" smtClean="0"/>
          </a:p>
          <a:p>
            <a:pPr marL="45720" indent="0">
              <a:buNone/>
            </a:pP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RENDICION DE CUENTAS.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Informe con resultados educativos, de gestión escolar y administrativos-financiero. </a:t>
            </a:r>
            <a:endParaRPr lang="es-MX" dirty="0">
              <a:solidFill>
                <a:schemeClr val="accent5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es-MX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EVALUACION INTERNA.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Actividad permanente y de carácter formativo.</a:t>
            </a:r>
            <a:endParaRPr lang="es-MX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92896"/>
            <a:ext cx="3100906" cy="3005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413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251520" y="1124744"/>
            <a:ext cx="8712968" cy="5544616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.Recuperen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el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cuadro Acciones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para el mes de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octubre elaborado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en la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primera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sesión ordinaria y colóquenlo en un lugar visible para todos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45720" indent="0" algn="just">
              <a:buNone/>
            </a:pPr>
            <a:endParaRPr lang="es-MX" dirty="0">
              <a:solidFill>
                <a:schemeClr val="accent5">
                  <a:lumMod val="50000"/>
                </a:schemeClr>
              </a:solidFill>
            </a:endParaRPr>
          </a:p>
          <a:p>
            <a:pPr marL="45720" indent="0" algn="just">
              <a:buNone/>
            </a:pP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.El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responsable o responsables de cada una de las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acciones presenten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los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resultados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obtenidos con la realización de las actividades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45720" indent="0" algn="just">
              <a:buNone/>
            </a:pPr>
            <a:endParaRPr lang="es-MX" dirty="0">
              <a:solidFill>
                <a:schemeClr val="accent5">
                  <a:lumMod val="50000"/>
                </a:schemeClr>
              </a:solidFill>
            </a:endParaRPr>
          </a:p>
          <a:p>
            <a:pPr marL="45720" indent="0" algn="just">
              <a:buNone/>
            </a:pP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.Apoyen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su exposición con evidencias concretas y con los elementos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presentes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en la escuela que permitieron o detuvieron la realización de las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actividades.</a:t>
            </a:r>
          </a:p>
          <a:p>
            <a:pPr marL="45720" indent="0" algn="just">
              <a:buNone/>
            </a:pPr>
            <a:endParaRPr lang="es-MX" dirty="0">
              <a:solidFill>
                <a:schemeClr val="accent5">
                  <a:lumMod val="50000"/>
                </a:schemeClr>
              </a:solidFill>
            </a:endParaRPr>
          </a:p>
          <a:p>
            <a:pPr marL="45720" indent="0" algn="just">
              <a:buNone/>
            </a:pP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4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.El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director organiza la información que ofrecen los responsables de la acción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en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un cuadro como el siguiente (elaborado previamente para la sesión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):</a:t>
            </a:r>
            <a:endParaRPr lang="es-MX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32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49594"/>
            <a:ext cx="7563125" cy="2931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51520" y="113761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Ejemplo:</a:t>
            </a:r>
            <a:endParaRPr lang="es-MX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39552" y="4869160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5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. Una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vez que esté lleno el cuadro, contrasten la información registrada con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los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objetivos y las metas establecidas en su planeación, elaborada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durante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la fase intensiva.</a:t>
            </a:r>
          </a:p>
        </p:txBody>
      </p:sp>
    </p:spTree>
    <p:extLst>
      <p:ext uri="{BB962C8B-B14F-4D97-AF65-F5344CB8AC3E}">
        <p14:creationId xmlns:p14="http://schemas.microsoft.com/office/powerpoint/2010/main" val="23503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79512" y="1340768"/>
            <a:ext cx="8712968" cy="5328592"/>
          </a:xfrm>
        </p:spPr>
        <p:txBody>
          <a:bodyPr>
            <a:normAutofit/>
          </a:bodyPr>
          <a:lstStyle/>
          <a:p>
            <a:pPr marL="4572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dirty="0">
                <a:solidFill>
                  <a:schemeClr val="accent5">
                    <a:lumMod val="50000"/>
                  </a:schemeClr>
                </a:solidFill>
              </a:rPr>
              <a:t>6</a:t>
            </a:r>
            <a:r>
              <a:rPr lang="es-MX" sz="1600" dirty="0" smtClean="0">
                <a:solidFill>
                  <a:schemeClr val="accent5">
                    <a:lumMod val="50000"/>
                  </a:schemeClr>
                </a:solidFill>
              </a:rPr>
              <a:t>. Incorporen </a:t>
            </a:r>
            <a:r>
              <a:rPr lang="es-MX" sz="1600" dirty="0">
                <a:solidFill>
                  <a:schemeClr val="accent5">
                    <a:lumMod val="50000"/>
                  </a:schemeClr>
                </a:solidFill>
              </a:rPr>
              <a:t>a la lista de acciones de octubre lo correspondiente a los meses </a:t>
            </a:r>
            <a:r>
              <a:rPr lang="es-MX" sz="1600" dirty="0" smtClean="0">
                <a:solidFill>
                  <a:schemeClr val="accent5">
                    <a:lumMod val="50000"/>
                  </a:schemeClr>
                </a:solidFill>
              </a:rPr>
              <a:t>de </a:t>
            </a:r>
            <a:r>
              <a:rPr lang="es-MX" sz="1600" dirty="0">
                <a:solidFill>
                  <a:schemeClr val="accent5">
                    <a:lumMod val="50000"/>
                  </a:schemeClr>
                </a:solidFill>
              </a:rPr>
              <a:t>agosto y septiembre, a manera de una línea del tiempo, misma que se </a:t>
            </a:r>
            <a:r>
              <a:rPr lang="es-MX" sz="1600" dirty="0" smtClean="0">
                <a:solidFill>
                  <a:schemeClr val="accent5">
                    <a:lumMod val="50000"/>
                  </a:schemeClr>
                </a:solidFill>
              </a:rPr>
              <a:t>irá construyendo </a:t>
            </a:r>
            <a:r>
              <a:rPr lang="es-MX" sz="1600" dirty="0">
                <a:solidFill>
                  <a:schemeClr val="accent5">
                    <a:lumMod val="50000"/>
                  </a:schemeClr>
                </a:solidFill>
              </a:rPr>
              <a:t>a lo largo de las sesiones ordinarias y que les dará </a:t>
            </a:r>
            <a:r>
              <a:rPr lang="es-MX" sz="1600" dirty="0" smtClean="0">
                <a:solidFill>
                  <a:schemeClr val="accent5">
                    <a:lumMod val="50000"/>
                  </a:schemeClr>
                </a:solidFill>
              </a:rPr>
              <a:t>oportunidad </a:t>
            </a:r>
            <a:r>
              <a:rPr lang="es-MX" sz="1600" dirty="0">
                <a:solidFill>
                  <a:schemeClr val="accent5">
                    <a:lumMod val="50000"/>
                  </a:schemeClr>
                </a:solidFill>
              </a:rPr>
              <a:t>de observar de manera evidente el avance que va logrando el colectivo </a:t>
            </a:r>
            <a:r>
              <a:rPr lang="es-MX" sz="1600" dirty="0" smtClean="0">
                <a:solidFill>
                  <a:schemeClr val="accent5">
                    <a:lumMod val="50000"/>
                  </a:schemeClr>
                </a:solidFill>
              </a:rPr>
              <a:t>en </a:t>
            </a:r>
            <a:r>
              <a:rPr lang="es-MX" sz="1600" dirty="0">
                <a:solidFill>
                  <a:schemeClr val="accent5">
                    <a:lumMod val="50000"/>
                  </a:schemeClr>
                </a:solidFill>
              </a:rPr>
              <a:t>la consecución de sus objetivos y metas</a:t>
            </a:r>
            <a:r>
              <a:rPr lang="es-MX" sz="16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45720" indent="0">
              <a:buNone/>
            </a:pPr>
            <a:endParaRPr lang="es-MX" dirty="0" smtClean="0"/>
          </a:p>
          <a:p>
            <a:pPr marL="45720" indent="0">
              <a:buNone/>
            </a:pPr>
            <a:endParaRPr lang="es-MX" dirty="0"/>
          </a:p>
          <a:p>
            <a:pPr marL="45720" indent="0">
              <a:buNone/>
            </a:pPr>
            <a:endParaRPr lang="es-MX" dirty="0" smtClean="0"/>
          </a:p>
          <a:p>
            <a:pPr marL="45720" indent="0">
              <a:buNone/>
            </a:pPr>
            <a:endParaRPr lang="es-MX" dirty="0"/>
          </a:p>
          <a:p>
            <a:pPr marL="45720" indent="0">
              <a:buNone/>
            </a:pPr>
            <a:endParaRPr lang="es-MX" dirty="0" smtClean="0"/>
          </a:p>
          <a:p>
            <a:pPr marL="45720" indent="0">
              <a:buNone/>
            </a:pPr>
            <a:endParaRPr lang="es-MX" dirty="0" smtClean="0"/>
          </a:p>
          <a:p>
            <a:pPr marL="45720" indent="0">
              <a:buNone/>
            </a:pPr>
            <a:endParaRPr lang="es-MX" dirty="0"/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700" dirty="0">
                <a:solidFill>
                  <a:schemeClr val="accent5">
                    <a:lumMod val="50000"/>
                  </a:schemeClr>
                </a:solidFill>
              </a:rPr>
              <a:t>7</a:t>
            </a:r>
            <a:r>
              <a:rPr lang="es-MX" sz="1700" dirty="0" smtClean="0">
                <a:solidFill>
                  <a:schemeClr val="accent5">
                    <a:lumMod val="50000"/>
                  </a:schemeClr>
                </a:solidFill>
              </a:rPr>
              <a:t>.Conversen </a:t>
            </a:r>
            <a:r>
              <a:rPr lang="es-MX" sz="1700" dirty="0">
                <a:solidFill>
                  <a:schemeClr val="accent5">
                    <a:lumMod val="50000"/>
                  </a:schemeClr>
                </a:solidFill>
              </a:rPr>
              <a:t>de qué manera lo alcanzado en este momento da respuesta y </a:t>
            </a:r>
            <a:r>
              <a:rPr lang="es-MX" sz="1700" dirty="0" smtClean="0">
                <a:solidFill>
                  <a:schemeClr val="accent5">
                    <a:lumMod val="50000"/>
                  </a:schemeClr>
                </a:solidFill>
              </a:rPr>
              <a:t>contribuye </a:t>
            </a:r>
            <a:r>
              <a:rPr lang="es-MX" sz="1700" dirty="0">
                <a:solidFill>
                  <a:schemeClr val="accent5">
                    <a:lumMod val="50000"/>
                  </a:schemeClr>
                </a:solidFill>
              </a:rPr>
              <a:t>al cumplimiento de las prioridades que el colectivo se propuso </a:t>
            </a:r>
            <a:r>
              <a:rPr lang="es-MX" sz="1700" dirty="0" smtClean="0">
                <a:solidFill>
                  <a:schemeClr val="accent5">
                    <a:lumMod val="50000"/>
                  </a:schemeClr>
                </a:solidFill>
              </a:rPr>
              <a:t>atender </a:t>
            </a:r>
            <a:r>
              <a:rPr lang="es-MX" sz="1700" dirty="0">
                <a:solidFill>
                  <a:schemeClr val="accent5">
                    <a:lumMod val="50000"/>
                  </a:schemeClr>
                </a:solidFill>
              </a:rPr>
              <a:t>en su </a:t>
            </a:r>
            <a:r>
              <a:rPr lang="es-MX" sz="1700" dirty="0" smtClean="0">
                <a:solidFill>
                  <a:schemeClr val="accent5">
                    <a:lumMod val="50000"/>
                  </a:schemeClr>
                </a:solidFill>
              </a:rPr>
              <a:t>escuela (normalidad mínima, convivencia sana, desarrollo de capacidades). </a:t>
            </a:r>
            <a:r>
              <a:rPr lang="es-MX" sz="1700" dirty="0">
                <a:solidFill>
                  <a:schemeClr val="accent5">
                    <a:lumMod val="50000"/>
                  </a:schemeClr>
                </a:solidFill>
              </a:rPr>
              <a:t>Establezcan conclusiones y regístrenlas en </a:t>
            </a:r>
            <a:r>
              <a:rPr lang="es-MX" sz="1700" dirty="0" smtClean="0">
                <a:solidFill>
                  <a:schemeClr val="accent5">
                    <a:lumMod val="50000"/>
                  </a:schemeClr>
                </a:solidFill>
              </a:rPr>
              <a:t>su Cuaderno de Bitáco</a:t>
            </a:r>
            <a:r>
              <a:rPr lang="es-MX" sz="1700" dirty="0" smtClean="0"/>
              <a:t>ra.</a:t>
            </a:r>
            <a:endParaRPr lang="es-MX" sz="17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677821"/>
            <a:ext cx="4608512" cy="240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25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248</TotalTime>
  <Words>1322</Words>
  <Application>Microsoft Office PowerPoint</Application>
  <PresentationFormat>Presentación en pantalla (4:3)</PresentationFormat>
  <Paragraphs>117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Transmisión de listas</vt:lpstr>
      <vt:lpstr>GUÍA DE TRABAJO </vt:lpstr>
      <vt:lpstr>Presentación de PowerPoint</vt:lpstr>
      <vt:lpstr>PROPOSITOS:</vt:lpstr>
      <vt:lpstr> PRODUCTOS </vt:lpstr>
      <vt:lpstr> MATERIALES: </vt:lpstr>
      <vt:lpstr>     ¿CUÁNTO AVANZAMOS EN ESTE MES?</vt:lpstr>
      <vt:lpstr>Presentación de PowerPoint</vt:lpstr>
      <vt:lpstr>Presentación de PowerPoint</vt:lpstr>
      <vt:lpstr>Presentación de PowerPoint</vt:lpstr>
      <vt:lpstr>SEGUNDO MOMENTO: Realicemos la evaluación de las acciones para la mejora de los aprendizajes.</vt:lpstr>
      <vt:lpstr>Presentación de PowerPoint</vt:lpstr>
      <vt:lpstr>Presentación de PowerPoint</vt:lpstr>
      <vt:lpstr>TERCER MOMENTO¿Qué comunicar y cómo comunicarlo?</vt:lpstr>
      <vt:lpstr>Presentación de PowerPoint</vt:lpstr>
      <vt:lpstr>CUARTO MOMENTO: ACORDEMOS LAS ACCIONES PARA EL MES DE NOVIEMBRE.</vt:lpstr>
      <vt:lpstr>Presentación de PowerPoint</vt:lpstr>
      <vt:lpstr>QUINTO MOMENTO: ACTIVIDADES PARA APRENDER A CONVIVIR.</vt:lpstr>
      <vt:lpstr>Presentación de PowerPoint</vt:lpstr>
    </vt:vector>
  </TitlesOfParts>
  <Company>S.E.V.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SECRETARÍA DE EDUCACIÓN  SUBDIRECCIÓN DE EDUCACIÓN BÁSICA  DIRECCIÓN GENERAL DE EDUCACIÓN INICIAL Y PREESCOLAR</dc:title>
  <dc:creator>Daysi Edith Mundo Mateos</dc:creator>
  <cp:lastModifiedBy>Irma</cp:lastModifiedBy>
  <cp:revision>35</cp:revision>
  <dcterms:created xsi:type="dcterms:W3CDTF">2014-10-16T15:28:32Z</dcterms:created>
  <dcterms:modified xsi:type="dcterms:W3CDTF">2014-10-21T14:53:01Z</dcterms:modified>
</cp:coreProperties>
</file>